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slides/charts/chart1.xml" ContentType="application/vnd.openxmlformats-officedocument.drawingml.chart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slides/charts/chart2.xml" ContentType="application/vnd.openxmlformats-officedocument.drawingml.chart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4778f86e209419d" /><Relationship Type="http://schemas.openxmlformats.org/officeDocument/2006/relationships/extended-properties" Target="/docProps/app.xml" Id="Rd8825249a6f841eb" /><Relationship Type="http://schemas.openxmlformats.org/officeDocument/2006/relationships/officeDocument" Target="/ppt/presentation.xml" Id="R1c8c77d93f604eea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84dc3d01f1648ea"/>
  </p:sldMasterIdLst>
  <p:notesMasterIdLst>
    <p:notesMasterId xmlns:r="http://schemas.openxmlformats.org/officeDocument/2006/relationships" r:id="R1c4bb073e2c74dbb"/>
  </p:notesMasterIdLst>
  <p:sldIdLst>
    <p:sldId xmlns:r="http://schemas.openxmlformats.org/officeDocument/2006/relationships" id="256" r:id="Re2ca7f0e4f6d4e94"/>
    <p:sldId xmlns:r="http://schemas.openxmlformats.org/officeDocument/2006/relationships" id="257" r:id="R9a1af92ab32e48be"/>
    <p:sldId xmlns:r="http://schemas.openxmlformats.org/officeDocument/2006/relationships" id="258" r:id="R0bd1c95afb5f4b9b"/>
    <p:sldId xmlns:r="http://schemas.openxmlformats.org/officeDocument/2006/relationships" id="259" r:id="Rfce2388ca69d4b0e"/>
    <p:sldId xmlns:r="http://schemas.openxmlformats.org/officeDocument/2006/relationships" id="260" r:id="R2dd8324a565745f9"/>
    <p:sldId xmlns:r="http://schemas.openxmlformats.org/officeDocument/2006/relationships" id="261" r:id="R627df1fa14a8487d"/>
    <p:sldId xmlns:r="http://schemas.openxmlformats.org/officeDocument/2006/relationships" id="262" r:id="R52ca61f086b34478"/>
    <p:sldId xmlns:r="http://schemas.openxmlformats.org/officeDocument/2006/relationships" id="263" r:id="R8a82a25b2edf4de6"/>
    <p:sldId xmlns:r="http://schemas.openxmlformats.org/officeDocument/2006/relationships" id="264" r:id="R68c1710c162b49c8"/>
    <p:sldId xmlns:r="http://schemas.openxmlformats.org/officeDocument/2006/relationships" id="265" r:id="R80c90738c81e48a3"/>
    <p:sldId xmlns:r="http://schemas.openxmlformats.org/officeDocument/2006/relationships" id="266" r:id="R5719b4c3388041a9"/>
    <p:sldId xmlns:r="http://schemas.openxmlformats.org/officeDocument/2006/relationships" id="267" r:id="Rd935e60513584456"/>
    <p:sldId xmlns:r="http://schemas.openxmlformats.org/officeDocument/2006/relationships" id="268" r:id="R86aa42b4a45b4b51"/>
    <p:sldId xmlns:r="http://schemas.openxmlformats.org/officeDocument/2006/relationships" id="269" r:id="Rd5f29963eb8242f0"/>
    <p:sldId xmlns:r="http://schemas.openxmlformats.org/officeDocument/2006/relationships" id="270" r:id="R4acfd1d18dc044ff"/>
    <p:sldId xmlns:r="http://schemas.openxmlformats.org/officeDocument/2006/relationships" id="271" r:id="R353ad42d3b81420e"/>
    <p:sldId xmlns:r="http://schemas.openxmlformats.org/officeDocument/2006/relationships" id="272" r:id="Rfcb6415212ab48fe"/>
    <p:sldId xmlns:r="http://schemas.openxmlformats.org/officeDocument/2006/relationships" id="273" r:id="R0afc6afca3074f6c"/>
    <p:sldId xmlns:r="http://schemas.openxmlformats.org/officeDocument/2006/relationships" id="274" r:id="R913fb25d69904397"/>
    <p:sldId xmlns:r="http://schemas.openxmlformats.org/officeDocument/2006/relationships" id="275" r:id="R0c969bbcbe9141fc"/>
    <p:sldId xmlns:r="http://schemas.openxmlformats.org/officeDocument/2006/relationships" id="276" r:id="R0babb30110a04766"/>
    <p:sldId xmlns:r="http://schemas.openxmlformats.org/officeDocument/2006/relationships" id="277" r:id="R2723c6e8ff7e4664"/>
    <p:sldId xmlns:r="http://schemas.openxmlformats.org/officeDocument/2006/relationships" id="278" r:id="Rfc45ed77d4e54c39"/>
    <p:sldId xmlns:r="http://schemas.openxmlformats.org/officeDocument/2006/relationships" id="279" r:id="R2e83f3951adb4683"/>
    <p:sldId xmlns:r="http://schemas.openxmlformats.org/officeDocument/2006/relationships" id="280" r:id="Ra88a26b888054051"/>
    <p:sldId xmlns:r="http://schemas.openxmlformats.org/officeDocument/2006/relationships" id="281" r:id="R552afe8fb6b946bb"/>
    <p:sldId xmlns:r="http://schemas.openxmlformats.org/officeDocument/2006/relationships" id="282" r:id="R07d3fcdc3d34412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ef40c696c604566" /><Relationship Type="http://schemas.openxmlformats.org/officeDocument/2006/relationships/slideMaster" Target="/ppt/slideMasters/slideMaster1.xml" Id="Rc84dc3d01f1648ea" /><Relationship Type="http://schemas.openxmlformats.org/officeDocument/2006/relationships/notesMaster" Target="/ppt/notesMasters/notesMaster1.xml" Id="R1c4bb073e2c74dbb" /><Relationship Type="http://schemas.openxmlformats.org/officeDocument/2006/relationships/presProps" Target="/ppt/presProps.xml" Id="Rd1e36f67b3294c44" /><Relationship Type="http://schemas.openxmlformats.org/officeDocument/2006/relationships/tableStyles" Target="/ppt/tableStyles.xml" Id="R10319eb7f9bd434e" /><Relationship Type="http://schemas.openxmlformats.org/officeDocument/2006/relationships/slide" Target="/ppt/slides/slide1.xml" Id="Re2ca7f0e4f6d4e94" /><Relationship Type="http://schemas.openxmlformats.org/officeDocument/2006/relationships/slide" Target="/ppt/slides/slide2.xml" Id="R9a1af92ab32e48be" /><Relationship Type="http://schemas.openxmlformats.org/officeDocument/2006/relationships/slide" Target="/ppt/slides/slide3.xml" Id="R0bd1c95afb5f4b9b" /><Relationship Type="http://schemas.openxmlformats.org/officeDocument/2006/relationships/slide" Target="/ppt/slides/slide4.xml" Id="Rfce2388ca69d4b0e" /><Relationship Type="http://schemas.openxmlformats.org/officeDocument/2006/relationships/slide" Target="/ppt/slides/slide5.xml" Id="R2dd8324a565745f9" /><Relationship Type="http://schemas.openxmlformats.org/officeDocument/2006/relationships/slide" Target="/ppt/slides/slide6.xml" Id="R627df1fa14a8487d" /><Relationship Type="http://schemas.openxmlformats.org/officeDocument/2006/relationships/slide" Target="/ppt/slides/slide7.xml" Id="R52ca61f086b34478" /><Relationship Type="http://schemas.openxmlformats.org/officeDocument/2006/relationships/slide" Target="/ppt/slides/slide8.xml" Id="R8a82a25b2edf4de6" /><Relationship Type="http://schemas.openxmlformats.org/officeDocument/2006/relationships/slide" Target="/ppt/slides/slide9.xml" Id="R68c1710c162b49c8" /><Relationship Type="http://schemas.openxmlformats.org/officeDocument/2006/relationships/slide" Target="/ppt/slides/slide10.xml" Id="R80c90738c81e48a3" /><Relationship Type="http://schemas.openxmlformats.org/officeDocument/2006/relationships/slide" Target="/ppt/slides/slide11.xml" Id="R5719b4c3388041a9" /><Relationship Type="http://schemas.openxmlformats.org/officeDocument/2006/relationships/slide" Target="/ppt/slides/slide12.xml" Id="Rd935e60513584456" /><Relationship Type="http://schemas.openxmlformats.org/officeDocument/2006/relationships/slide" Target="/ppt/slides/slide13.xml" Id="R86aa42b4a45b4b51" /><Relationship Type="http://schemas.openxmlformats.org/officeDocument/2006/relationships/slide" Target="/ppt/slides/slide14.xml" Id="Rd5f29963eb8242f0" /><Relationship Type="http://schemas.openxmlformats.org/officeDocument/2006/relationships/slide" Target="/ppt/slides/slide15.xml" Id="R4acfd1d18dc044ff" /><Relationship Type="http://schemas.openxmlformats.org/officeDocument/2006/relationships/slide" Target="/ppt/slides/slide16.xml" Id="R353ad42d3b81420e" /><Relationship Type="http://schemas.openxmlformats.org/officeDocument/2006/relationships/slide" Target="/ppt/slides/slide17.xml" Id="Rfcb6415212ab48fe" /><Relationship Type="http://schemas.openxmlformats.org/officeDocument/2006/relationships/slide" Target="/ppt/slides/slide18.xml" Id="R0afc6afca3074f6c" /><Relationship Type="http://schemas.openxmlformats.org/officeDocument/2006/relationships/slide" Target="/ppt/slides/slide19.xml" Id="R913fb25d69904397" /><Relationship Type="http://schemas.openxmlformats.org/officeDocument/2006/relationships/slide" Target="/ppt/slides/slide20.xml" Id="R0c969bbcbe9141fc" /><Relationship Type="http://schemas.openxmlformats.org/officeDocument/2006/relationships/slide" Target="/ppt/slides/slide21.xml" Id="R0babb30110a04766" /><Relationship Type="http://schemas.openxmlformats.org/officeDocument/2006/relationships/slide" Target="/ppt/slides/slide22.xml" Id="R2723c6e8ff7e4664" /><Relationship Type="http://schemas.openxmlformats.org/officeDocument/2006/relationships/slide" Target="/ppt/slides/slide23.xml" Id="Rfc45ed77d4e54c39" /><Relationship Type="http://schemas.openxmlformats.org/officeDocument/2006/relationships/slide" Target="/ppt/slides/slide24.xml" Id="R2e83f3951adb4683" /><Relationship Type="http://schemas.openxmlformats.org/officeDocument/2006/relationships/slide" Target="/ppt/slides/slide25.xml" Id="Ra88a26b888054051" /><Relationship Type="http://schemas.openxmlformats.org/officeDocument/2006/relationships/slide" Target="/ppt/slides/slide26.xml" Id="R552afe8fb6b946bb" /><Relationship Type="http://schemas.openxmlformats.org/officeDocument/2006/relationships/slide" Target="/ppt/slides/slide27.xml" Id="R07d3fcdc3d34412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cbdafe3ec5b4b3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9a7a2de2ff354357" /><Relationship Type="http://schemas.openxmlformats.org/officeDocument/2006/relationships/notesMaster" Target="/ppt/notesMasters/notesMaster1.xml" Id="R6c99d5bc95cf44b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c54512e683a4e46" /><Relationship Type="http://schemas.openxmlformats.org/officeDocument/2006/relationships/notesMaster" Target="/ppt/notesMasters/notesMaster1.xml" Id="R88b2639b4c4e4d31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0f80a632e394d66" /><Relationship Type="http://schemas.openxmlformats.org/officeDocument/2006/relationships/notesMaster" Target="/ppt/notesMasters/notesMaster1.xml" Id="R63c00e3cbde24d9a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5ad20e84f564f40" /><Relationship Type="http://schemas.openxmlformats.org/officeDocument/2006/relationships/notesMaster" Target="/ppt/notesMasters/notesMaster1.xml" Id="R4fc6cf6b37934d7b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0d5648f7cf24be3" /><Relationship Type="http://schemas.openxmlformats.org/officeDocument/2006/relationships/notesMaster" Target="/ppt/notesMasters/notesMaster1.xml" Id="R0596360705864e3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74a17ad8ac242de" /><Relationship Type="http://schemas.openxmlformats.org/officeDocument/2006/relationships/notesMaster" Target="/ppt/notesMasters/notesMaster1.xml" Id="Rb8f9d35cf9754ca3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8ec2831d43104646" /><Relationship Type="http://schemas.openxmlformats.org/officeDocument/2006/relationships/notesMaster" Target="/ppt/notesMasters/notesMaster1.xml" Id="Rd3fa6801214b493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8b97b72e57dd4c15" /><Relationship Type="http://schemas.openxmlformats.org/officeDocument/2006/relationships/notesMaster" Target="/ppt/notesMasters/notesMaster1.xml" Id="R940a8072a8d841dd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c5e2728d911e4422" /><Relationship Type="http://schemas.openxmlformats.org/officeDocument/2006/relationships/notesMaster" Target="/ppt/notesMasters/notesMaster1.xml" Id="Rf4d539717ad14f48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fb979e795cc443a" /><Relationship Type="http://schemas.openxmlformats.org/officeDocument/2006/relationships/notesMaster" Target="/ppt/notesMasters/notesMaster1.xml" Id="Rddce4c08d0b94ae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a74d58df3764e14" /><Relationship Type="http://schemas.openxmlformats.org/officeDocument/2006/relationships/notesMaster" Target="/ppt/notesMasters/notesMaster1.xml" Id="Rb60c72dd2cb14402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aefebfb683f0408b" /><Relationship Type="http://schemas.openxmlformats.org/officeDocument/2006/relationships/notesMaster" Target="/ppt/notesMasters/notesMaster1.xml" Id="R8fe24919a0e04eec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75817243710b40c6" /><Relationship Type="http://schemas.openxmlformats.org/officeDocument/2006/relationships/notesMaster" Target="/ppt/notesMasters/notesMaster1.xml" Id="R983483029f714d02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0468b377b6634e46" /><Relationship Type="http://schemas.openxmlformats.org/officeDocument/2006/relationships/notesMaster" Target="/ppt/notesMasters/notesMaster1.xml" Id="R56f7dc6ce2fc453e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a46f2041eb5b410e" /><Relationship Type="http://schemas.openxmlformats.org/officeDocument/2006/relationships/notesMaster" Target="/ppt/notesMasters/notesMaster1.xml" Id="Rdeb50e51fead42a1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c120c7f4fc7a4191" /><Relationship Type="http://schemas.openxmlformats.org/officeDocument/2006/relationships/notesMaster" Target="/ppt/notesMasters/notesMaster1.xml" Id="R4a2da1586e7e4eb3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f756b6a092bc4c70" /><Relationship Type="http://schemas.openxmlformats.org/officeDocument/2006/relationships/notesMaster" Target="/ppt/notesMasters/notesMaster1.xml" Id="Rb05f201b162e46db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a3d726d33b944b35" /><Relationship Type="http://schemas.openxmlformats.org/officeDocument/2006/relationships/notesMaster" Target="/ppt/notesMasters/notesMaster1.xml" Id="R3164b7f6af3941b9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8b0db8b6899e40de" /><Relationship Type="http://schemas.openxmlformats.org/officeDocument/2006/relationships/notesMaster" Target="/ppt/notesMasters/notesMaster1.xml" Id="Rf7ceeac309ad4d8b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32cdcdc2ed10496c" /><Relationship Type="http://schemas.openxmlformats.org/officeDocument/2006/relationships/notesMaster" Target="/ppt/notesMasters/notesMaster1.xml" Id="R57a263c5a92542b4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056f36947e8d45bb" /><Relationship Type="http://schemas.openxmlformats.org/officeDocument/2006/relationships/notesMaster" Target="/ppt/notesMasters/notesMaster1.xml" Id="R1257a644fb014101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d7a57c74fb704d7d" /><Relationship Type="http://schemas.openxmlformats.org/officeDocument/2006/relationships/notesMaster" Target="/ppt/notesMasters/notesMaster1.xml" Id="R81c0725d55564171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78afb1a120224bcc" /><Relationship Type="http://schemas.openxmlformats.org/officeDocument/2006/relationships/notesMaster" Target="/ppt/notesMasters/notesMaster1.xml" Id="Re005d9d2044a40b0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fcfae7b9e6024904" /><Relationship Type="http://schemas.openxmlformats.org/officeDocument/2006/relationships/notesMaster" Target="/ppt/notesMasters/notesMaster1.xml" Id="Rbba9b6296a174175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cd11032289f04bbe" /><Relationship Type="http://schemas.openxmlformats.org/officeDocument/2006/relationships/notesMaster" Target="/ppt/notesMasters/notesMaster1.xml" Id="R3b16de36ebfa4ed5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ccfdcf81ef1f4cdf" /><Relationship Type="http://schemas.openxmlformats.org/officeDocument/2006/relationships/notesMaster" Target="/ppt/notesMasters/notesMaster1.xml" Id="R2db7340c73844df0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4b71b8fed8f3472d" /><Relationship Type="http://schemas.openxmlformats.org/officeDocument/2006/relationships/notesMaster" Target="/ppt/notesMasters/notesMaster1.xml" Id="R0ebdfd1ff2324b34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Illustrative concept, not investment advice or engineering design. Cover image generated using OpenAI image generation. Sources and assumptions are detailed in speaker notes throughout the deck.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Ingoga Capital is proposed as development and management lead. This is a recommendation based on the evidence summarized in the deck. No government, donor, lender, farmer or processor commitment is implied.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Sources: ¹ RAB Annual Report 2023/24 https://www.rab.gov.rw/fileadmin/user_upload/RAB/Publications/Reports/RAB_Annual_2023-24.pdf ² NISR Agricultural Household Survey 2024 https://www.statistics.gov.rw/sites/default/files/documents/2025-10/AHS%202024_Main%20report.pdf ³ MINAGRI Animal Resources Directorate https://www.minagri.gov.rw/mandate/directorates/animal-resources ⁴ MINAGRI Annual Report 2023/24 https://www.minagri.gov.rw/fileadmin/user_upload/Minagri/Publications/Annual_Reports/MINAGRI_Annual_Report_for_2023-24_FY__FINAL.pdf . Figures are reported as published and use different periods/methods.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Sources: RAB RDDP Project Completion Report https://www.rab.gov.rw/fileadmin/user_upload/RAB/Publications/Extension_Materials/Animal_Resources_Development/RDDP-_Project_Completion_Report.pdf ; IFAD RDDP2 design and project page https://www.ifad.org/en/w/projects/2000004315 . The report also records under-use of some fodder hangars, illustrating the need for an operating model.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Sources: IFAD RDDP2 https://www.ifad.org/en/w/projects/2000004315 ; RWB July 2026 Muvumba status https://www.rwb.rw/actualites/info-details/prime-minister-visits-muvumba-multipurpose-dam-construction-site ; RWB additional financing https://www.rwb.rw/actualites/info-details/rwb-and-afdb-launch-additional-financing-for-muvumba-multipurpose-water-resources-development-program ; MINECOFIN EU agreement https://minecofin.gov.rw/news-detail/rwanda-and-european-union-sign-eur-40-million-agreement-to-support-climate-smart-agriculture-transformation ; IFAD KIIWP2 https://www.ifad.org/en/w/projects/2000002350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Consultant analysis. It is an inference from the documented programme landscape and the operating gaps reported in RDDP completion/supervision documents.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Proposed legal/operating architecture. Final form requires Rwanda legal, tax, cooperative, land, water and securities advice.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Sources: FAO Manual on Small Earth Dams https://documents1.worldbank.org/curated/en/835851468170359890/pdf/E4134v30P1149400280201300Box374350B.pdf ; Rwanda REMA EIA Guidelines for Water Resources Management https://www.rema.gov.rw/fileadmin/templates/Documents/rema_doc/EIA/EIA%20Guidlines/EIA%20Guidelines%20Water%20Resources%20Management.pdf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Illustrative calculation: 500 × 70 L/day × 180 days = 6,300 m³ drinking water; add 25% operational water = 7,875 m³; divide by 65% usable storage to allow a simplified 20% evaporation + 10% seepage + 5% dead storage = 12,115 m³; add 20% contingency = 14,538 m³, rounded to 15,000 m³. FAO reports milking cattle commonly require 50–100 L/day: https://www.fao.org/4/s1250e/S1250E12.htm . Loss allowances adapted for screening from FAO small dam guidance. Actual design depends on climate, soils, geometry, catchment yield and operating rules.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Proposed operating policy. Environmental flows, dam safety, abstraction permits and emergency priorities must be set by competent authorities and the final engineering design.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Proposed farmer proposition. Comparable collective dairy systems are discussed by FAO: https://www.fao.org/4/i0588e/I0588E12.htm . Rwanda-specific legal and cooperative design is required.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Proposed governance terms. These are issues for legal drafting, tax review, cooperative consultation and farmer testing before launch.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Sources: IFC animal welfare good practice note https://www.ifc.org/en/insights-reports/2014/publications-gpn-animalwelfare-2014 ; IFC agribusiness EHS guidelines https://www.ifc.org/en/insights-reports/general-environmental-health-and-safety-guidelines/ehs-guidelines-agribusiness-and-food-production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Proposed governance. FAO notes that successful cooperative dairy structures benefit from elected oversight and professional management with operational autonomy: https://www.fao.org/4/i0588e/i0588e05.htm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Sources for industry infrastructure: MINAGRI Annual Report 2023/24. Comparable quality-linked dairy finance and farmer repayment model: IFC/Pearl Dairy https://www.ifc.org/en/stories/2025/cultivating-sustainable-dairy-production-in-uganda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Illustrative capital stack. Potential instruments: Rwanda Green Fund Intego public-sector co-finance https://greenfund.rw/about-intego-facility ; Ireme Invest private-sector de-risking https://greenfund.rw/about-ireme-invest ; Rwanda Climate and Nature Finance Strategy https://minecofin.gov.rw/news-detail/rwanda-officially-launches-national-climate-and-nature-finance-strategy-to-drive-sustainable-development ; AgriTech4Rwanda hybrid parametric/indemnity concept https://greenfund.rw/sites/default/files/2026-03/Call%20for%20proposal%20-%20Parametric%20Insurance%20Provider%20_0.pdf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Proposed underwriting framework. Financial returns are deliberately omitted until the 90-day diligence phase establishes defensible assumptions.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Investor alignment proposed by Ingoga Capital. RSSB sources: https://www.rssb.rw/investment and https://www.rssb.rw/fileadmin/user_upload/Investment_Policy_pension_scheme_IPS.pdf . Green Fund sources: https://greenfund.rw/about-intego-facility and https://greenfund.rw/about-ireme-invest . UNDP blended-finance framework: https://www.undp.org/publications/strategic-framework-blended-finance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RSSB announced full ownership of Inyange Industries in September 2026 through its official public communication: https://www.linkedin.com/posts/rwanda-social-security-board_press-release-rssb-acquires-full-ownership-activity-7498662904729317377-DuoM . RSSB states that it seeks strong financial returns with socioeconomic impact: https://www.rssb.rw/investment . Its published investment policy calls for commercial private ventures, strategic partners, due diligence, board representation and independent directors: https://www.rssb.rw/fileadmin/user_upload/Investment_Policy_pension_scheme_IPS.pdf . The causal link from steadier supply to value requires Inyange operating data and is an investment hypothesis, not a verified result.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Blessed Dairies evidence: Rwanda Standards Board lists certified fermented milk, mozzarella, butter, cream and yoghurt products https://www.rsb.gov.rw/certifications/directories/products-with-s-marks-1 . Gicumbi's official land-use plan reports the processing plant and district milk infrastructure https://www.minijust.gov.rw/fileadmin/user_upload/Minijust/Official_gazettes_2/______2024_Igazeti_ya_Leta/__NZERI-September-Septembre/OG_n___Special_Bis_of_26.9.2024_Akarere_ka_Gicumbi_Imikoreshereze_n_imitunganyirize_by_ubutaka.pdf . Transaction options are proposals subject to due diligence and owner consent.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Illustrative distribution waterfall. This is not a forecast, promised return or approved term sheet. The financial model must test cash available for distribution, debt service coverage, reserve adequacy and farmer distributions under downside scenarios.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Proposed role for Ingoga Capital. Appointment, regulated activities, fiduciary duties, fees, conflicts and delegated authorities require formal agreements and any applicable licensing review.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Proposed engagement plan. It does not imply discussions, commitments or endorsement by any named institution.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Proposed pilot and stage gates. The 300–500 cow size is a screening range to be validated against land, water, feed, herd participation and market capacity.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Consultant risk register. Environmental and social screening should use Rwanda requirements and applicable lender standards; dam safety requirements depend on the final structure and classification.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Recommended decision. Full investment approval should be conditional on satisfactory technical, legal, environmental, social, commercial and financial diligence.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Core source URLs: https://www.rab.gov.rw/fileadmin/user_upload/RAB/Publications/Extension_Materials/Animal_Resources_Development/RDDP-_Project_Completion_Report.pdf ; https://www.ifad.org/en/w/projects/2000004315 ; https://www.ifad.org/en/w/corporate-documents/projects-programmes/rwanda-2000004315-rddp-2-supervision-report-june-2026 ; https://www.rwb.rw/actualites/info-details/prime-minister-visits-muvumba-multipurpose-dam-construction-site ; https://www.rwb.rw/actualites/info-details/rwb-and-afdb-launch-additional-financing-for-muvumba-multipurpose-water-resources-development-program ; https://minecofin.gov.rw/news-detail/rwanda-and-european-union-sign-eur-40-million-agreement-to-support-climate-smart-agriculture-transformation ; https://www.statistics.gov.rw/sites/default/files/documents/2025-10/AHS%202024_Main%20report.pdf ; https://www.minagri.gov.rw/mandate/directorates/animal-resources ; https://greenfund.rw/about-intego-facility ; https://greenfund.rw/about-ireme-invest ; https://www.fao.org/4/s1250e/S1250E12.htm ; https://documents1.worldbank.org/curated/en/835851468170359890/pdf/E4134v30P1149400280201300Box374350B.pdf ; https://www.ifc.org/en/insights-reports/2014/publications-gpn-animalwelfare-2014 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1fff345786b448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e0209ed529b42b8" /><Relationship Type="http://schemas.openxmlformats.org/officeDocument/2006/relationships/slideLayout" Target="/ppt/slideLayouts/slideLayout1.xml" Id="R6b2611165d1e45af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b2611165d1e45af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2839deb48de4f40" /><Relationship Type="http://schemas.openxmlformats.org/officeDocument/2006/relationships/image" Target="/ppt/media/image.png" Id="Rfbed74e7d4ce4a42" /><Relationship Type="http://schemas.openxmlformats.org/officeDocument/2006/relationships/notesSlide" Target="/ppt/notesSlides/notesSlide1.xml" Id="R947b31c97b534e83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ec86c3faf6446b1" /><Relationship Type="http://schemas.openxmlformats.org/officeDocument/2006/relationships/notesSlide" Target="/ppt/notesSlides/notesSlide2.xml" Id="Ra1f2f36d30354838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2df9fb173e14ec8" /><Relationship Type="http://schemas.openxmlformats.org/officeDocument/2006/relationships/notesSlide" Target="/ppt/notesSlides/notesSlide3.xml" Id="R2f7ab45256d4467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a25baa16594765" /><Relationship Type="http://schemas.openxmlformats.org/officeDocument/2006/relationships/notesSlide" Target="/ppt/notesSlides/notesSlide4.xml" Id="R10fb8e4d55ef4125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cd1bd533a14e27" /><Relationship Type="http://schemas.openxmlformats.org/officeDocument/2006/relationships/notesSlide" Target="/ppt/notesSlides/notesSlide5.xml" Id="R76327dcb74ec4f9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593008ab50a4c43" /><Relationship Type="http://schemas.openxmlformats.org/officeDocument/2006/relationships/notesSlide" Target="/ppt/notesSlides/notesSlide6.xml" Id="Rf84f79f427974e1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049f92986ae48a7" /><Relationship Type="http://schemas.openxmlformats.org/officeDocument/2006/relationships/notesSlide" Target="/ppt/notesSlides/notesSlide7.xml" Id="Rb1c65400009c4cc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10092cd4cc4468e" /><Relationship Type="http://schemas.openxmlformats.org/officeDocument/2006/relationships/notesSlide" Target="/ppt/notesSlides/notesSlide8.xml" Id="Rd6e45550eac9495a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92e4bd237a34df6" /><Relationship Type="http://schemas.openxmlformats.org/officeDocument/2006/relationships/chart" Target="/ppt/slides/charts/chart1.xml" Id="Rfd6235ff901449c0" /><Relationship Type="http://schemas.openxmlformats.org/officeDocument/2006/relationships/notesSlide" Target="/ppt/notesSlides/notesSlide9.xml" Id="R72fa3723599e4271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37cd972e0474c97" /><Relationship Type="http://schemas.openxmlformats.org/officeDocument/2006/relationships/notesSlide" Target="/ppt/notesSlides/notesSlide10.xml" Id="R329338fda3cc45fc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5e3b544f254a2c" /><Relationship Type="http://schemas.openxmlformats.org/officeDocument/2006/relationships/notesSlide" Target="/ppt/notesSlides/notesSlide11.xml" Id="R55ff3a0dacfe4b1c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a1d50bafb14291" /><Relationship Type="http://schemas.openxmlformats.org/officeDocument/2006/relationships/notesSlide" Target="/ppt/notesSlides/notesSlide12.xml" Id="Rbc5e1e6b430740d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da08c3d9afa4079" /><Relationship Type="http://schemas.openxmlformats.org/officeDocument/2006/relationships/notesSlide" Target="/ppt/notesSlides/notesSlide13.xml" Id="Rf85ca072f5364c00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baa95fdf954358" /><Relationship Type="http://schemas.openxmlformats.org/officeDocument/2006/relationships/notesSlide" Target="/ppt/notesSlides/notesSlide14.xml" Id="R48b8768dcb974866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97e5d9e1aa248cb" /><Relationship Type="http://schemas.openxmlformats.org/officeDocument/2006/relationships/notesSlide" Target="/ppt/notesSlides/notesSlide15.xml" Id="Redc7da6d87134318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c8d43d221146e8" /><Relationship Type="http://schemas.openxmlformats.org/officeDocument/2006/relationships/chart" Target="/ppt/slides/charts/chart2.xml" Id="Rfc8e544f0e58452a" /><Relationship Type="http://schemas.openxmlformats.org/officeDocument/2006/relationships/notesSlide" Target="/ppt/notesSlides/notesSlide16.xml" Id="R7abee8c508d547f5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826682321dd4591" /><Relationship Type="http://schemas.openxmlformats.org/officeDocument/2006/relationships/notesSlide" Target="/ppt/notesSlides/notesSlide17.xml" Id="Rda3fd2aeee784d06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d34b3313f64e9f" /><Relationship Type="http://schemas.openxmlformats.org/officeDocument/2006/relationships/notesSlide" Target="/ppt/notesSlides/notesSlide18.xml" Id="R6a3dcd62c69f44e9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ba7e3265ad43cd" /><Relationship Type="http://schemas.openxmlformats.org/officeDocument/2006/relationships/notesSlide" Target="/ppt/notesSlides/notesSlide19.xml" Id="R20d5e8b8572e4db4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bcee48982964387" /><Relationship Type="http://schemas.openxmlformats.org/officeDocument/2006/relationships/notesSlide" Target="/ppt/notesSlides/notesSlide20.xml" Id="Ra1f9a58895db477e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da9dedaada14c70" /><Relationship Type="http://schemas.openxmlformats.org/officeDocument/2006/relationships/notesSlide" Target="/ppt/notesSlides/notesSlide21.xml" Id="R440db2db4b9c466f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90fe3521dc44418" /><Relationship Type="http://schemas.openxmlformats.org/officeDocument/2006/relationships/notesSlide" Target="/ppt/notesSlides/notesSlide22.xml" Id="R675330b062d04e6c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393fb2118f94c78" /><Relationship Type="http://schemas.openxmlformats.org/officeDocument/2006/relationships/notesSlide" Target="/ppt/notesSlides/notesSlide23.xml" Id="Rded9e11665aa4c24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57d48dbb64d4bf0" /><Relationship Type="http://schemas.openxmlformats.org/officeDocument/2006/relationships/notesSlide" Target="/ppt/notesSlides/notesSlide24.xml" Id="R002e80fb034345a4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a6802c2f21b470b" /><Relationship Type="http://schemas.openxmlformats.org/officeDocument/2006/relationships/notesSlide" Target="/ppt/notesSlides/notesSlide25.xml" Id="Ra0dae1c0b8bd4972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8292da90744f50" /><Relationship Type="http://schemas.openxmlformats.org/officeDocument/2006/relationships/notesSlide" Target="/ppt/notesSlides/notesSlide26.xml" Id="R2c4e01dde6954f4e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4635e5f53cd45ca" /><Relationship Type="http://schemas.openxmlformats.org/officeDocument/2006/relationships/notesSlide" Target="/ppt/notesSlides/notesSlide27.xml" Id="Rb3ef77d878ed4b20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_rels/chart2.xml.rels><Relationships xmlns="http://schemas.openxmlformats.org/package/2006/relationships"><Relationship Id="rIdChartSnapshot1" Type="http://schemas.openxmlformats.org/officeDocument/2006/relationships/package" Target="../../embeddings/chart-data-snapshot-002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Indicative gross storage</c:v>
          </c:tx>
          <c:spPr>
            <a:solidFill xmlns:a="http://schemas.openxmlformats.org/drawingml/2006/main">
              <a:srgbClr val="9E5136"/>
            </a:solidFill>
          </c:spPr>
          <c:cat>
            <c:strRef>
              <c:f>'Chart Data'!$A$2:$A$3</c:f>
              <c:strCache>
                <c:ptCount val="2"/>
                <c:pt idx="0">
                  <c:v>500 head</c:v>
                </c:pt>
                <c:pt idx="1">
                  <c:v>1,000 head</c:v>
                </c:pt>
              </c:strCache>
            </c:strRef>
          </c:cat>
          <c:val>
            <c:numRef>
              <c:f>'Chart Data'!$B$2:$B$3</c:f>
              <c:numCache>
                <c:formatCode>#,##0</c:formatCode>
                <c:ptCount val="2"/>
                <c:pt idx="0">
                  <c:v>15000</c:v>
                </c:pt>
                <c:pt idx="1">
                  <c:v>30000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1050" b="1">
                  <a:solidFill>
                    <a:srgbClr val="111416"/>
                  </a:solidFill>
                  <a:latin typeface="Arial"/>
                  <a:ea typeface="Arial"/>
                  <a:cs typeface="Arial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70"/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C9C6BD"/>
            </a:solidFill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1050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</a:p>
        </c:txPr>
        <c:crossAx val="48672768"/>
      </c:catAx>
      <c:valAx>
        <c:axId val="48672768"/>
        <c:scaling>
          <c:orientation val="minMax"/>
          <c:max val="35000"/>
          <c:min val="0"/>
        </c:scaling>
        <c:delete val="0"/>
        <c:axPos val="l"/>
        <c:majorGridlines>
          <c:spPr>
            <a:ln xmlns:a="http://schemas.openxmlformats.org/drawingml/2006/main" w="9525">
              <a:solidFill>
                <a:srgbClr val="C9C6BD"/>
              </a:solidFill>
            </a:ln>
          </c:spPr>
        </c:majorGridlines>
        <c:numFmt formatCode="#,##0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 sz="825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</a:p>
        </c:txPr>
        <c:crossAx val="48650112"/>
        <c:crossBetween val="between"/>
      </c:valAx>
      <c:spPr>
        <a:solidFill xmlns:a="http://schemas.openxmlformats.org/drawingml/2006/main">
          <a:srgbClr val="F3F1EA"/>
        </a:solidFill>
        <a:ln xmlns:a="http://schemas.openxmlformats.org/drawingml/2006/main" w="0">
          <a:noFill/>
        </a:ln>
      </c:spPr>
    </c:plotArea>
    <c:plotVisOnly val="1"/>
  </c:chart>
  <c:spPr>
    <a:solidFill xmlns:a="http://schemas.openxmlformats.org/drawingml/2006/main">
      <a:srgbClr val="F3F1EA"/>
    </a:solidFill>
    <a:ln xmlns:a="http://schemas.openxmlformats.org/drawingml/2006/main" w="0">
      <a:noFill/>
    </a:ln>
  </c:spPr>
  <c:externalData r:id="rIdChartSnapshot1">
    <c:autoUpdate val="0"/>
  </c:externalData>
</c:chartSpace>
</file>

<file path=ppt/slides/charts/chart2.xml><?xml version="1.0" encoding="utf-8"?>
<c:chartSpace xmlns:c="http://schemas.openxmlformats.org/drawingml/2006/chart" xmlns:r="http://schemas.openxmlformats.org/officeDocument/2006/relationships">
  <c:lang val="en-US"/>
  <c:chart>
    <c:plotArea>
      <c:doughnutChart>
        <c:ser>
          <c:idx val="0"/>
          <c:order val="0"/>
          <c:tx>
            <c:v>Illustrative share</c:v>
          </c:tx>
          <c:cat>
            <c:strRef>
              <c:f>'Chart Data'!$A$2:$A$6</c:f>
              <c:strCache>
                <c:ptCount val="5"/>
                <c:pt idx="0">
                  <c:v>Public / grant</c:v>
                </c:pt>
                <c:pt idx="1">
                  <c:v>Concessional debt</c:v>
                </c:pt>
                <c:pt idx="2">
                  <c:v>Private equity</c:v>
                </c:pt>
                <c:pt idx="3">
                  <c:v>Farmer in-kind equity</c:v>
                </c:pt>
                <c:pt idx="4">
                  <c:v>Working capital / offtaker</c:v>
                </c:pt>
              </c:strCache>
            </c:strRef>
          </c:cat>
          <c:val>
            <c:numRef>
              <c:f>'Chart Data'!$B$2:$B$6</c:f>
              <c:numCache>
                <c:formatCode>General</c:formatCode>
                <c:ptCount val="5"/>
                <c:pt idx="0">
                  <c:v>35</c:v>
                </c:pt>
                <c:pt idx="1">
                  <c:v>25</c:v>
                </c:pt>
                <c:pt idx="2">
                  <c:v>20</c:v>
                </c:pt>
                <c:pt idx="3">
                  <c:v>10</c:v>
                </c:pt>
                <c:pt idx="4">
                  <c:v>10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 sz="900" b="1">
                  <a:solidFill>
                    <a:srgbClr val="111416"/>
                  </a:solidFill>
                  <a:latin typeface="Arial"/>
                  <a:ea typeface="Arial"/>
                  <a:cs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</c:doughnutChart>
      <c:spPr>
        <a:solidFill xmlns:a="http://schemas.openxmlformats.org/drawingml/2006/main">
          <a:srgbClr val="F3F1EA"/>
        </a:solidFill>
        <a:ln xmlns:a="http://schemas.openxmlformats.org/drawingml/2006/main" w="0">
          <a:noFill/>
        </a:ln>
      </c:spPr>
    </c:plotArea>
    <c:legend>
      <c:legendPos val="r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 sz="900">
              <a:solidFill>
                <a:srgbClr val="484B49"/>
              </a:solidFill>
              <a:latin typeface="Arial"/>
              <a:ea typeface="Arial"/>
              <a:cs typeface="Arial"/>
            </a:defRPr>
          </a:pPr>
        </a:p>
      </c:txPr>
    </c:legend>
    <c:plotVisOnly val="1"/>
  </c:chart>
  <c:spPr>
    <a:solidFill xmlns:a="http://schemas.openxmlformats.org/drawingml/2006/main">
      <a:srgbClr val="F3F1EA"/>
    </a:solidFill>
    <a:ln xmlns:a="http://schemas.openxmlformats.org/drawingml/2006/main" w="0">
      <a:noFill/>
    </a:ln>
  </c:spPr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bed74e7d4ce4a42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F3C255-BA2B-45FF-AFE0-314DB92B8F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72390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C1110">
              <a:alpha val="72157"/>
            </a:srgbClr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0E44E2D-3D24-41CA-A2CF-BEE643B58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0050"/>
            <a:ext cx="2286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8F5ED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8F5ED"/>
                </a:solidFill>
                <a:latin typeface="Arial"/>
                <a:ea typeface="Arial"/>
                <a:cs typeface="Arial"/>
              </a:rPr>
              <a:t>INGOGA CAPITAL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F5CF0B6-5084-4766-9E2C-7F12FF848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200150"/>
            <a:ext cx="2857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8788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D8A68F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D8A68F"/>
                </a:solidFill>
                <a:latin typeface="Arial"/>
                <a:ea typeface="Arial"/>
                <a:cs typeface="Arial"/>
              </a:rPr>
              <a:t>INVESTOR PRESENTATION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9E4748E-FB30-45F4-820F-CE1C3707B9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62100"/>
            <a:ext cx="6381750" cy="1752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225" b="1">
                <a:solidFill>
                  <a:srgbClr val="F8F5ED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F8F5ED"/>
                </a:solidFill>
                <a:latin typeface="Arial"/>
                <a:ea typeface="Arial"/>
                <a:cs typeface="Arial"/>
              </a:rPr>
              <a:t>Rwanda Dairy Water &amp;</a:t>
            </a:r>
          </a:p>
          <a:p xmlns:a="http://schemas.openxmlformats.org/drawingml/2006/main">
            <a:pPr algn="l">
              <a:defRPr sz="3225" b="1">
                <a:solidFill>
                  <a:srgbClr val="F8F5ED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F8F5ED"/>
                </a:solidFill>
                <a:latin typeface="Arial"/>
                <a:ea typeface="Arial"/>
                <a:cs typeface="Arial"/>
              </a:rPr>
              <a:t>Professional Farms Platform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719F4C-D55B-4D6F-9F8E-9CF01539B4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00450"/>
            <a:ext cx="581025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F8F5ED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F8F5ED"/>
                </a:solidFill>
                <a:latin typeface="Arial"/>
                <a:ea typeface="Arial"/>
                <a:cs typeface="Arial"/>
              </a:rPr>
              <a:t>Blended infrastructure finance • voluntary farmer equity • climate-resilient commercial dairy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C425D35-7A5C-4C99-9EB4-D3EEDEC8FF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76950"/>
            <a:ext cx="47625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8788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8F5ED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8F5ED"/>
                </a:solidFill>
                <a:latin typeface="Arial"/>
                <a:ea typeface="Arial"/>
                <a:cs typeface="Arial"/>
              </a:rPr>
              <a:t>PRE-FEASIBILITY  /  24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922321305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3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E70FD64-79A7-44B9-85FA-CF136C0EF7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000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9487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INGOGA CAPITAL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0B02BD-2217-4805-A71E-4CBBA1DAEA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23850"/>
            <a:ext cx="3143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667"/>
          </a:bodyPr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750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02  /  THESIS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C9D0FB4-1B40-4030-8401-2852BF80B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108108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Build the missing operating layer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260A95-8C22-4C55-817B-8BA62EF1C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81150"/>
            <a:ext cx="10287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484B49"/>
                </a:solidFill>
                <a:latin typeface="Arial"/>
                <a:ea typeface="Arial"/>
                <a:cs typeface="Arial"/>
              </a:rPr>
              <a:t>Link strategic water storage to professionally managed dairy assets—then finance each risk with the capital best suited to carry it.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ACD43B9-374A-4B31-9BC2-45BAD47B4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0"/>
            <a:ext cx="304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939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01  WATERCO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0CAB577-5B78-48BD-903B-B9611DE530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00350"/>
            <a:ext cx="3143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684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Reliable water as infrastructure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01374F-1D6C-42BE-B987-4948B83C3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90900"/>
            <a:ext cx="31432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484B49"/>
                </a:solidFill>
                <a:latin typeface="Arial"/>
                <a:ea typeface="Arial"/>
                <a:cs typeface="Arial"/>
              </a:rPr>
              <a:t>Develop reservoir, valley-tank, pumping, treatment, trough and telemetry systems under a seasonal operating rule.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E420D94-1F72-418A-B90F-D0685BC83E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2476500"/>
            <a:ext cx="304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939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02  DAIRYCO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199D841-F337-49E6-9CFA-17717E7D2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2800350"/>
            <a:ext cx="3143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Professional farm operations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BB7B898-A03E-428B-B6DF-570BD66271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3390900"/>
            <a:ext cx="31432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484B49"/>
                </a:solidFill>
                <a:latin typeface="Arial"/>
                <a:ea typeface="Arial"/>
                <a:cs typeface="Arial"/>
              </a:rPr>
              <a:t>Run opt-in commercial herds with disciplined feed, breeding, milking, biosecurity, welfare and market contracts.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285AEBD-E62E-471E-A3B0-A58FF434D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476500"/>
            <a:ext cx="304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939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03  FARMER TRUST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3646C33-1D7C-4FA5-B5E1-58982C65B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800350"/>
            <a:ext cx="3143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Ownership with protection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918CFF-E1B2-4073-9FE3-B274F78AB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390900"/>
            <a:ext cx="31432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484B49"/>
                </a:solidFill>
                <a:latin typeface="Arial"/>
                <a:ea typeface="Arial"/>
                <a:cs typeface="Arial"/>
              </a:rPr>
              <a:t>Convert independently valued cattle into traceable equity or lease interests, with clear dividends, exit and loss rules.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7DEF71D-58C6-4E63-8A7A-21D81235D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91150"/>
            <a:ext cx="1714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939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Recommendation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8422D5B-CF20-4ABE-82CB-C6DA93939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38800"/>
            <a:ext cx="1028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416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Authorize a 90-day development phase; do not approve full construction until hydrology, land, safeguards, off-take and unit economics pass stage gates.</a:t>
            </a:r>
          </a:p>
        </p:txBody>
      </p:sp>
    </p:spTree>
    <p:extLst>
      <p:ext uri="{BB962C8B-B14F-4D97-AF65-F5344CB8AC3E}">
        <p14:creationId xmlns:p14="http://schemas.microsoft.com/office/powerpoint/2010/main" val="73520492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3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56AF5BE-858E-4BB3-A428-96C80A1095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000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9487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INGOGA CAPITAL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4CB99C-6E56-46FF-B133-C0730435F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23850"/>
            <a:ext cx="3143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667"/>
          </a:bodyPr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750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03  /  SECTOR BASELINE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AC07F76-5518-4253-9774-C337DC8E6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108108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A large dairy base with a concentrated eastern opportunity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781E0F1-4EDE-437E-AE18-B453022D1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81150"/>
            <a:ext cx="10287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484B49"/>
                </a:solidFill>
                <a:latin typeface="Arial"/>
                <a:ea typeface="Arial"/>
                <a:cs typeface="Arial"/>
              </a:rPr>
              <a:t>The commercial case begins with scale—but dry-season resilience depends on where cows, water and processing capacity intersect.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C7E32E8-14C3-418C-BB3A-93D0CB6DE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14600"/>
            <a:ext cx="2857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1.65m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3FF5C0-05F8-4697-908D-BDE6D4C98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24200"/>
            <a:ext cx="2857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84B49"/>
                </a:solidFill>
                <a:latin typeface="Arial"/>
                <a:ea typeface="Arial"/>
                <a:cs typeface="Arial"/>
              </a:rPr>
              <a:t>cattle nationally in 2024¹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2B1F95F-3415-4C55-8712-D36F7AE75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2514600"/>
            <a:ext cx="2857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547,885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A32071C-6E52-4D0B-889B-2E8893AB2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3124200"/>
            <a:ext cx="2857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84B49"/>
                </a:solidFill>
                <a:latin typeface="Arial"/>
                <a:ea typeface="Arial"/>
                <a:cs typeface="Arial"/>
              </a:rPr>
              <a:t>cattle in Eastern Province²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C57B7A9-3423-4BDA-951F-CD491E9862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514600"/>
            <a:ext cx="2857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000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3000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1.15m 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74047AC-C20A-4E3A-B516-33EEC4C897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124200"/>
            <a:ext cx="2857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84B49"/>
                </a:solidFill>
                <a:latin typeface="Arial"/>
                <a:ea typeface="Arial"/>
                <a:cs typeface="Arial"/>
              </a:rPr>
              <a:t>milk output in FY2024/25³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9459B93-C886-4AB1-9733-1FA756CB6B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2435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7 plants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277B8B4-C2CF-4482-BC6F-F7F3F55210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00600"/>
            <a:ext cx="285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84B49"/>
                </a:solidFill>
                <a:latin typeface="Arial"/>
                <a:ea typeface="Arial"/>
                <a:cs typeface="Arial"/>
              </a:rPr>
              <a:t>large processors with 270,000 L/day installed capacity in FY2023/24⁴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A7928AB-F800-4493-B51E-2A66FEEA3C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4324350"/>
            <a:ext cx="2190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83.9m L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537A7FE-31F8-491C-A790-587EFF58B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4800600"/>
            <a:ext cx="285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84B49"/>
                </a:solidFill>
                <a:latin typeface="Arial"/>
                <a:ea typeface="Arial"/>
                <a:cs typeface="Arial"/>
              </a:rPr>
              <a:t>received by large processors in FY2023/24⁴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4354014-5115-4E9B-BE02-D4A78AC9B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24350"/>
            <a:ext cx="2571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950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950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650,000 L/day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47FE209-79A2-44A9-94F9-82DD12F680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800600"/>
            <a:ext cx="2857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84B49"/>
                </a:solidFill>
                <a:latin typeface="Arial"/>
                <a:ea typeface="Arial"/>
                <a:cs typeface="Arial"/>
              </a:rPr>
              <a:t>Nyagatare powder plant nameplate capacity⁴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B708889-5962-4B79-A77A-DD1E4FD06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9334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484B49"/>
                </a:solidFill>
                <a:latin typeface="Arial"/>
                <a:ea typeface="Arial"/>
                <a:cs typeface="Arial"/>
              </a:rPr>
              <a:t>Different official datasets and reporting periods; do not combine them into a single growth rate.</a:t>
            </a:r>
          </a:p>
        </p:txBody>
      </p:sp>
    </p:spTree>
    <p:extLst>
      <p:ext uri="{BB962C8B-B14F-4D97-AF65-F5344CB8AC3E}">
        <p14:creationId xmlns:p14="http://schemas.microsoft.com/office/powerpoint/2010/main" val="160128294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C111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B5A914-8B18-423C-894B-9D2EFF3119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000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9487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8F5E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8F5ED"/>
                </a:solidFill>
                <a:latin typeface="Arial"/>
                <a:ea typeface="Arial"/>
                <a:cs typeface="Arial"/>
              </a:rPr>
              <a:t>INGOGA CAPITAL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EAA718E-6EF8-4548-B98B-E2F9844F19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23850"/>
            <a:ext cx="3143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667"/>
          </a:bodyPr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750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04  /  PROBLEM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F3C820A-E586-4E52-8413-1B071B3C8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108108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8F5ED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F8F5ED"/>
                </a:solidFill>
                <a:latin typeface="Arial"/>
                <a:ea typeface="Arial"/>
                <a:cs typeface="Arial"/>
              </a:rPr>
              <a:t>Water and feed are the binding operating risks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9648E3E-92C5-4D34-BD2C-1E01C3760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81150"/>
            <a:ext cx="10287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C9D0C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C9D0CB"/>
                </a:solidFill>
                <a:latin typeface="Arial"/>
                <a:ea typeface="Arial"/>
                <a:cs typeface="Arial"/>
              </a:rPr>
              <a:t>Official project evidence repeatedly identifies Eastern Province drought, unreliable livestock water and seasonal feed constraints.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FFCD92B-6B41-4211-B1EE-765776B95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1460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939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CLIMATE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087E834-96E2-4147-852F-2DD42857B7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57500"/>
            <a:ext cx="46672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F8F5ED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F8F5ED"/>
                </a:solidFill>
                <a:latin typeface="Arial"/>
                <a:ea typeface="Arial"/>
                <a:cs typeface="Arial"/>
              </a:rPr>
              <a:t>Severe drought exposure is rated medium-high; water scarcity persisted in the first RDDP.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8A26837-A53A-4522-81D1-E8A0A4959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6950" y="251460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939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PRODUCTIVITY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49C9EE1-BBCF-4FED-9F1C-A05AA9C5A1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6950" y="2857500"/>
            <a:ext cx="46672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F8F5ED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F8F5ED"/>
                </a:solidFill>
                <a:latin typeface="Arial"/>
                <a:ea typeface="Arial"/>
                <a:cs typeface="Arial"/>
              </a:rPr>
              <a:t>Low water and feed availability reduce milk yield, animal condition and reproductive performance.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209B59-FEA1-4F0A-AC29-E078967295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4335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939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VALUE CHAIN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C92ED28-8B4A-498F-B035-8DE54C7A45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0"/>
            <a:ext cx="46672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F8F5ED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F8F5ED"/>
                </a:solidFill>
                <a:latin typeface="Arial"/>
                <a:ea typeface="Arial"/>
                <a:cs typeface="Arial"/>
              </a:rPr>
              <a:t>Volatile farm supply weakens collection economics, cold-chain utilization and dependable processor sourcing.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BA1373E-27A9-4C5D-A926-A1E4A4C1C0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6950" y="3943350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939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EXECUTION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EA078F9-F8A1-474F-803E-B774976A2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6950" y="4286250"/>
            <a:ext cx="46672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F8F5ED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F8F5ED"/>
                </a:solidFill>
                <a:latin typeface="Arial"/>
                <a:ea typeface="Arial"/>
                <a:cs typeface="Arial"/>
              </a:rPr>
              <a:t>Infrastructure can underperform when ownership, operating budgets and commercial incentives are unclear.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5DC7491-096B-4715-AADC-57F228042D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76900"/>
            <a:ext cx="101917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D8A68F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D8A68F"/>
                </a:solidFill>
                <a:latin typeface="Arial"/>
                <a:ea typeface="Arial"/>
                <a:cs typeface="Arial"/>
              </a:rPr>
              <a:t>The issue is not only construction. It is sustained operation through the dry season.</a:t>
            </a:r>
          </a:p>
        </p:txBody>
      </p:sp>
    </p:spTree>
    <p:extLst>
      <p:ext uri="{BB962C8B-B14F-4D97-AF65-F5344CB8AC3E}">
        <p14:creationId xmlns:p14="http://schemas.microsoft.com/office/powerpoint/2010/main" val="30969031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3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CB10E266-717E-4F80-9EC6-86BEDEDF9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000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9487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INGOGA CAPITAL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379028B-AC4D-4F9F-9CB0-E3AAE0492A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23850"/>
            <a:ext cx="3143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667"/>
          </a:bodyPr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750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05  /  LANDSCAPE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26A392B-6220-4598-99F2-14DF89808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108108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Capital is moving—but across separate programmes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73D1752-063B-4419-AC8B-653FE6031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81150"/>
            <a:ext cx="10287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484B49"/>
                </a:solidFill>
                <a:latin typeface="Arial"/>
                <a:ea typeface="Arial"/>
                <a:cs typeface="Arial"/>
              </a:rPr>
              <a:t>The platform should complement, not duplicate, national water, dairy and climate-finance investments.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F28D215-C8D2-4700-B490-EE83A6FD34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05050"/>
            <a:ext cx="1714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RDDP2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487AF4-FAD3-4AF6-ADD9-7C1742934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2305050"/>
            <a:ext cx="1619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US$159.91m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3849BB-4758-4FF6-A734-B487FA127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2305050"/>
            <a:ext cx="6572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84B49"/>
                </a:solidFill>
                <a:latin typeface="Arial"/>
                <a:ea typeface="Arial"/>
                <a:cs typeface="Arial"/>
              </a:rPr>
              <a:t>27 districts; climate-smart production, finance, digitalization and dairy market infrastructure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3CC48BA-C05E-42FB-B2B9-EAACBE79A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86075"/>
            <a:ext cx="10287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C6BD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B7D8CA4-0BCC-4826-9AE2-E8760CDC7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28950"/>
            <a:ext cx="1714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MUVUMBA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793EE46-2C9B-44D4-B13C-8DB67FC5B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3028950"/>
            <a:ext cx="1619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55m m³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8C90288-2929-4F20-B9A0-8A4EBDFC8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3028950"/>
            <a:ext cx="6572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84B49"/>
                </a:solidFill>
                <a:latin typeface="Arial"/>
                <a:ea typeface="Arial"/>
                <a:cs typeface="Arial"/>
              </a:rPr>
              <a:t>61.5% built in June 2026; completion targeted March 2027; domestic, irrigation, livestock and power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4FDAD44-9C7C-4C49-9788-4371AC951C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09975"/>
            <a:ext cx="10287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C6BD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D019351-E270-4E9E-8BCD-79F29E9DBB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52850"/>
            <a:ext cx="1714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MUVUMBA AF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5833843-22D7-4D55-B251-577688322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3752850"/>
            <a:ext cx="1619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€45.4m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C8EB4FF-70A0-46E7-BCB0-02E42500BC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3752850"/>
            <a:ext cx="6572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84B49"/>
                </a:solidFill>
                <a:latin typeface="Arial"/>
                <a:ea typeface="Arial"/>
                <a:cs typeface="Arial"/>
              </a:rPr>
              <a:t>2026 downstream financing for a 3,073 ha irrigation system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6B9D0DA-7ED8-4C5D-B42A-AEE47566B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33875"/>
            <a:ext cx="10287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C6B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08031B3-703B-4C9E-97D5-14E2C10487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76750"/>
            <a:ext cx="1714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HANGARIBIHE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34067A5-8D02-4A70-9842-CED391C544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4476750"/>
            <a:ext cx="1619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€40m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F36992A-FA5C-4699-BBD6-8ADFC16DA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4476750"/>
            <a:ext cx="6572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84B49"/>
                </a:solidFill>
                <a:latin typeface="Arial"/>
                <a:ea typeface="Arial"/>
                <a:cs typeface="Arial"/>
              </a:rPr>
              <a:t>2026–31 EU support for climate-smart agriculture, irrigation, land restoration and information systems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B98C55A-703E-4B7F-82D9-58F9E8CD00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57775"/>
            <a:ext cx="10287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C6B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3F0ED49-E87C-43E8-92E7-32B7CCD2B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00650"/>
            <a:ext cx="17145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KIIWP2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40CF50E-A6FF-4EAF-86F7-F2012E66DE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76500" y="5200650"/>
            <a:ext cx="161925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US$206.11m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E8F2903A-6BF6-4F6B-8607-5FB9E0F8B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81500" y="5200650"/>
            <a:ext cx="6572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84B49"/>
                </a:solidFill>
                <a:latin typeface="Arial"/>
                <a:ea typeface="Arial"/>
                <a:cs typeface="Arial"/>
              </a:rPr>
              <a:t>Kayonza irrigation and watershed programme including livestock-water infrastructure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283179E-918C-4FBF-A80D-961F708D3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9334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484B49"/>
                </a:solidFill>
                <a:latin typeface="Arial"/>
                <a:ea typeface="Arial"/>
                <a:cs typeface="Arial"/>
              </a:rPr>
              <a:t>Latest available official status used where found; project scopes and figures should be reconfirmed during diligence.</a:t>
            </a:r>
          </a:p>
        </p:txBody>
      </p:sp>
    </p:spTree>
    <p:extLst>
      <p:ext uri="{BB962C8B-B14F-4D97-AF65-F5344CB8AC3E}">
        <p14:creationId xmlns:p14="http://schemas.microsoft.com/office/powerpoint/2010/main" val="1873275972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3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C9DD677-3AF8-4642-A4FC-CE1D41640C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000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9487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INGOGA CAPITAL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1D9FB60-EC75-46FE-8333-3D5496A4F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23850"/>
            <a:ext cx="3143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667"/>
          </a:bodyPr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750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06  /  STRATEGIC GAP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8F8B0F5-872D-47A7-8387-4DCB906B2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108108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The missing bridge is asset-level coordination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0A84E3B-550A-409E-B105-76014D8D97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81150"/>
            <a:ext cx="10287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148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484B49"/>
                </a:solidFill>
                <a:latin typeface="Arial"/>
                <a:ea typeface="Arial"/>
                <a:cs typeface="Arial"/>
              </a:rPr>
              <a:t>National programmes create enabling infrastructure. Farms still need a bankable operator that turns water, cattle and market access into stable cash flow.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C7F3266-AD8D-4437-BCE6-73490CE13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86050"/>
            <a:ext cx="2190750" cy="17145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D9DDD2"/>
          </a:solidFill>
          <a:ln xmlns:a="http://schemas.openxmlformats.org/drawingml/2006/main" w="9525">
            <a:solidFill>
              <a:srgbClr val="C9C6BD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A0BFD3-3229-4005-A4B2-BFDAE7135C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914650"/>
            <a:ext cx="1847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PUBLIC WORKS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06CBB5-3DB3-4A9D-9351-DBA7280A0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352800"/>
            <a:ext cx="18478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Dams, catchments, permits, roads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637A3D-DD1F-4DA5-BAC6-884E95419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3238500"/>
            <a:ext cx="4191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2485"/>
          </a:bodyPr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1BE27B3-BB30-40F6-8821-FE49B7FBD3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2686050"/>
            <a:ext cx="2190750" cy="17145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E7DED0"/>
          </a:solidFill>
          <a:ln xmlns:a="http://schemas.openxmlformats.org/drawingml/2006/main" w="9525">
            <a:solidFill>
              <a:srgbClr val="C9C6BD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B9CEAFD-857A-4F81-84FF-5B5A92CEC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2914650"/>
            <a:ext cx="1847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LAST-MILE WATER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15D7E5C-4A4B-470E-AB4D-F76751F9E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3352800"/>
            <a:ext cx="18478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Storage, pipes, troughs, metering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8DEAA9A-4F25-4D0F-AA7A-25FBECC96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81650" y="3238500"/>
            <a:ext cx="4191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2485"/>
          </a:bodyPr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3161C8-653A-4349-858A-F30FB93DF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2686050"/>
            <a:ext cx="2190750" cy="17145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E7DED0"/>
          </a:solidFill>
          <a:ln xmlns:a="http://schemas.openxmlformats.org/drawingml/2006/main" w="9525">
            <a:solidFill>
              <a:srgbClr val="C9C6BD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DAF642A-F305-4459-BBED-B6EA31150E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914650"/>
            <a:ext cx="1847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FARM OPERATIONS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056E28B-2486-4673-BACB-2B988C1C37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3352800"/>
            <a:ext cx="18478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Feed, herd, health, milking, data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70C862-EF39-486F-ABA2-62F7E7E909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3238500"/>
            <a:ext cx="4191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2485"/>
          </a:bodyPr>
          <a:lstStyle xmlns:a="http://schemas.openxmlformats.org/drawingml/2006/main"/>
          <a:p xmlns:a="http://schemas.openxmlformats.org/drawingml/2006/main">
            <a:pPr algn="ctr">
              <a:defRPr sz="2250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394078F-4BED-43E8-AEDB-B1EED91675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2050" y="2686050"/>
            <a:ext cx="2190750" cy="1714500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D9DDD2"/>
          </a:solidFill>
          <a:ln xmlns:a="http://schemas.openxmlformats.org/drawingml/2006/main" w="9525">
            <a:solidFill>
              <a:srgbClr val="C9C6BD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EA5A45C-CF0F-47A9-A986-6D82515A4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914650"/>
            <a:ext cx="18478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MARKET CONTRACT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29C7FD4-814B-4CC0-B91C-CB72789EF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3352800"/>
            <a:ext cx="18478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425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Quality, volume, logistics, price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C87FB67-6FAE-4D4F-AD43-99DE2B5D9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53000"/>
            <a:ext cx="1714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939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Platform role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AD346D4-DC05-4DB7-8184-542537B63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57800"/>
            <a:ext cx="8858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952"/>
          </a:bodyPr>
          <a:lstStyle xmlns:a="http://schemas.openxmlformats.org/drawingml/2006/main"/>
          <a:p xmlns:a="http://schemas.openxmlformats.org/drawingml/2006/main">
            <a:pPr algn="l">
              <a:defRPr sz="1800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Own the operating interface, measure performance and allocate risks contractually.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8ED3EAD5-0AF7-4E71-A9C2-CE24A1BA7B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9334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484B49"/>
                </a:solidFill>
                <a:latin typeface="Arial"/>
                <a:ea typeface="Arial"/>
                <a:cs typeface="Arial"/>
              </a:rPr>
              <a:t>Pre-feasibility concept • assumptions require validation</a:t>
            </a:r>
          </a:p>
        </p:txBody>
      </p:sp>
    </p:spTree>
    <p:extLst>
      <p:ext uri="{BB962C8B-B14F-4D97-AF65-F5344CB8AC3E}">
        <p14:creationId xmlns:p14="http://schemas.microsoft.com/office/powerpoint/2010/main" val="33161442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C111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D348CEB-E9F0-41D0-B4BA-F8B1AE292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000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9487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8F5E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8F5ED"/>
                </a:solidFill>
                <a:latin typeface="Arial"/>
                <a:ea typeface="Arial"/>
                <a:cs typeface="Arial"/>
              </a:rPr>
              <a:t>INGOGA CAPITAL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A33AD6-17AC-416E-B7B5-576202C89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23850"/>
            <a:ext cx="3143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667"/>
          </a:bodyPr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750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07  /  PLATFORM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AE6019B-CDDA-4156-8826-837FBF93B8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108108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8F5ED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F8F5ED"/>
                </a:solidFill>
                <a:latin typeface="Arial"/>
                <a:ea typeface="Arial"/>
                <a:cs typeface="Arial"/>
              </a:rPr>
              <a:t>One platform, three ring-fenced vehicles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52C7CD-8E73-4B79-8C67-9FAF591F4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81150"/>
            <a:ext cx="10287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C9D0C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C9D0CB"/>
                </a:solidFill>
                <a:latin typeface="Arial"/>
                <a:ea typeface="Arial"/>
                <a:cs typeface="Arial"/>
              </a:rPr>
              <a:t>Separate public-service water assets from commercial dairy operations while protecting farmer ownership rights.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C79896-EB10-40A8-8E62-9C9C118B60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14600"/>
            <a:ext cx="3143250" cy="2190750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1D2925"/>
          </a:solidFill>
          <a:ln xmlns:a="http://schemas.openxmlformats.org/drawingml/2006/main" w="9525">
            <a:solidFill>
              <a:srgbClr val="4E5A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4A30CF-6987-4F7E-BCA6-560FC91FE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781300"/>
            <a:ext cx="2724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D8A68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D8A68F"/>
                </a:solidFill>
                <a:latin typeface="Arial"/>
                <a:ea typeface="Arial"/>
                <a:cs typeface="Arial"/>
              </a:rPr>
              <a:t>WATERCO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1796E08-0841-4F95-B51F-F6EE36EEB3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276600"/>
            <a:ext cx="27241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8F5ED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8F5ED"/>
                </a:solidFill>
                <a:latin typeface="Arial"/>
                <a:ea typeface="Arial"/>
                <a:cs typeface="Arial"/>
              </a:rPr>
              <a:t>Reservoirs • pumps • pipes • meters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1C934F-A641-4841-B89C-BA7889640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057650"/>
            <a:ext cx="27241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BDC6C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DC6C0"/>
                </a:solidFill>
                <a:latin typeface="Arial"/>
                <a:ea typeface="Arial"/>
                <a:cs typeface="Arial"/>
              </a:rPr>
              <a:t>Bulk-water tariff + availability payments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1723149-9EEE-470B-A491-922D2C663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2514600"/>
            <a:ext cx="3143250" cy="2190750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24251F"/>
          </a:solidFill>
          <a:ln xmlns:a="http://schemas.openxmlformats.org/drawingml/2006/main" w="9525">
            <a:solidFill>
              <a:srgbClr val="4E5A54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52FA903-4D39-40E1-A374-F9E9D95F87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2781300"/>
            <a:ext cx="2724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D8A68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D8A68F"/>
                </a:solidFill>
                <a:latin typeface="Arial"/>
                <a:ea typeface="Arial"/>
                <a:cs typeface="Arial"/>
              </a:rPr>
              <a:t>DAIRYCO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3A49EEE-90B4-4E61-AC4E-F649F0F89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3276600"/>
            <a:ext cx="27241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8F5ED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8F5ED"/>
                </a:solidFill>
                <a:latin typeface="Arial"/>
                <a:ea typeface="Arial"/>
                <a:cs typeface="Arial"/>
              </a:rPr>
              <a:t>Land • barns • herd operations • milk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CE218DE-3E77-483A-8CEC-2D72D87D2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4057650"/>
            <a:ext cx="27241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BDC6C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DC6C0"/>
                </a:solidFill>
                <a:latin typeface="Arial"/>
                <a:ea typeface="Arial"/>
                <a:cs typeface="Arial"/>
              </a:rPr>
              <a:t>Milk, calves, manure and service revenue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95726A1-CB00-4410-8E4F-DD79DB900E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514600"/>
            <a:ext cx="3143250" cy="2190750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25201D"/>
          </a:solidFill>
          <a:ln xmlns:a="http://schemas.openxmlformats.org/drawingml/2006/main" w="9525">
            <a:solidFill>
              <a:srgbClr val="4E5A54"/>
            </a:solidFill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1D8EF6B-7AAE-41A2-8CBD-B29E507F2D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781300"/>
            <a:ext cx="27241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46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D8A68F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D8A68F"/>
                </a:solidFill>
                <a:latin typeface="Arial"/>
                <a:ea typeface="Arial"/>
                <a:cs typeface="Arial"/>
              </a:rPr>
              <a:t>FARMER TRUST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C755278-B246-4222-B280-A8508D72C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3276600"/>
            <a:ext cx="27241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8F5ED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8F5ED"/>
                </a:solidFill>
                <a:latin typeface="Arial"/>
                <a:ea typeface="Arial"/>
                <a:cs typeface="Arial"/>
              </a:rPr>
              <a:t>Cattle units • voting rights • distributions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39C1931-E70D-4CB9-B6B8-A8739F0001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4057650"/>
            <a:ext cx="27241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BDC6C0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BDC6C0"/>
                </a:solidFill>
                <a:latin typeface="Arial"/>
                <a:ea typeface="Arial"/>
                <a:cs typeface="Arial"/>
              </a:rPr>
              <a:t>Farmer representation + custody register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BFE4585-8649-46BC-8CC3-1F8712671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00650"/>
            <a:ext cx="1714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939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Shared contracts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E11B8C6-B152-4DAE-90D3-45E82A5E1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05450"/>
            <a:ext cx="1028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024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F8F5ED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F8F5ED"/>
                </a:solidFill>
                <a:latin typeface="Arial"/>
                <a:ea typeface="Arial"/>
                <a:cs typeface="Arial"/>
              </a:rPr>
              <a:t>Water service agreement • herd contribution agreement • management contract • milk off-take • insurance • lender covenants</a:t>
            </a:r>
          </a:p>
        </p:txBody>
      </p:sp>
    </p:spTree>
    <p:extLst>
      <p:ext uri="{BB962C8B-B14F-4D97-AF65-F5344CB8AC3E}">
        <p14:creationId xmlns:p14="http://schemas.microsoft.com/office/powerpoint/2010/main" val="105903808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3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053D723-7507-45DF-B424-5F0AD6F1F6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000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9487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INGOGA CAPITAL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10131C0-08EB-488C-BDCE-BA8B89C24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23850"/>
            <a:ext cx="3143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667"/>
          </a:bodyPr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750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08  /  WATER SYSTEM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9B57A9A-2E4F-4775-B480-86E2D4537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108108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Design a portfolio—not a single artificial lake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ECBB4C1-23B8-490A-9E14-83C2A97088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81150"/>
            <a:ext cx="10287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484B49"/>
                </a:solidFill>
                <a:latin typeface="Arial"/>
                <a:ea typeface="Arial"/>
                <a:cs typeface="Arial"/>
              </a:rPr>
              <a:t>Use the least-cost storage hierarchy that satisfies hydrology, water rights, animal health and seasonal reliability.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467FF2C-4E82-4791-8F54-23D671C0C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0"/>
            <a:ext cx="4381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8E75B73-2057-48AB-864E-6F26F56F2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43250"/>
            <a:ext cx="228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SOURCE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F25F57-E63B-4DB8-80D4-0752CAFDA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24250"/>
            <a:ext cx="22860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84B49"/>
                </a:solidFill>
                <a:latin typeface="Arial"/>
                <a:ea typeface="Arial"/>
                <a:cs typeface="Arial"/>
              </a:rPr>
              <a:t>Catchment yield, dam or permitted abstraction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8C8081-99B7-43B5-8022-413021EF8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47975" y="3067050"/>
            <a:ext cx="4191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377"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A92E167-165F-402D-9EAB-A2C5FC9B3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2571750"/>
            <a:ext cx="4381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3068C2-F76F-4F20-9FDF-08FF170D4A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3143250"/>
            <a:ext cx="228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BUFFER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DC27654-9094-46AD-B47D-838F0E9E31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3524250"/>
            <a:ext cx="22860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84B49"/>
                </a:solidFill>
                <a:latin typeface="Arial"/>
                <a:ea typeface="Arial"/>
                <a:cs typeface="Arial"/>
              </a:rPr>
              <a:t>Main reservoir / valley tank with sediment allowance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BD29C10-A6F5-4A86-948C-4679E53BF7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72125" y="3067050"/>
            <a:ext cx="4191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377"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A2DE4B-0BB2-4A76-A2B6-164BECC84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2571750"/>
            <a:ext cx="4381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8AD8E64-CD89-45F6-8635-DB0010298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143250"/>
            <a:ext cx="228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DISTRIBUTE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2B8D885-E23F-4D46-A148-3EF163B5D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3524250"/>
            <a:ext cx="22860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84B49"/>
                </a:solidFill>
                <a:latin typeface="Arial"/>
                <a:ea typeface="Arial"/>
                <a:cs typeface="Arial"/>
              </a:rPr>
              <a:t>Solar or grid pumping, pipes and pressure storage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7BC3608-16BE-45D0-9637-2C1731142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6275" y="3067050"/>
            <a:ext cx="4191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377"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07D6C91-DF34-4C23-ACA2-7B47146B6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2050" y="2571750"/>
            <a:ext cx="4381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5A4FCF5-174B-41DC-9792-2041A7399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2050" y="3143250"/>
            <a:ext cx="2286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DELIVER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E54EB9D-930B-4683-95C0-55B70183C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2050" y="3524250"/>
            <a:ext cx="228600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484B49"/>
                </a:solidFill>
                <a:latin typeface="Arial"/>
                <a:ea typeface="Arial"/>
                <a:cs typeface="Arial"/>
              </a:rPr>
              <a:t>Fenced troughs, meters and water-quality controls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0B52DF1-442E-48B3-93B8-3C482E2D5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33950"/>
            <a:ext cx="1809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939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Non-negotiable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A884BE8-4A20-43C9-AB17-7CECB3899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19700"/>
            <a:ext cx="102870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Cattle drink from controlled troughs—not directly from the reservoir. Fence the water body, meter withdrawals and budget for sediment, evaporation, seepage and maintenance.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4C733B5-B2F0-4D2A-AA01-66B6F53FF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9334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484B49"/>
                </a:solidFill>
                <a:latin typeface="Arial"/>
                <a:ea typeface="Arial"/>
                <a:cs typeface="Arial"/>
              </a:rPr>
              <a:t>Reservoir type and size must follow hydrology, geotechnical work, ESIA and water permits.</a:t>
            </a:r>
          </a:p>
        </p:txBody>
      </p:sp>
    </p:spTree>
    <p:extLst>
      <p:ext uri="{BB962C8B-B14F-4D97-AF65-F5344CB8AC3E}">
        <p14:creationId xmlns:p14="http://schemas.microsoft.com/office/powerpoint/2010/main" val="146281163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3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22E3A6C-A065-4F6A-9EAC-D6998DEFA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000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9487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INGOGA CAPITAL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1E426A4-BCDA-4DEC-B855-5F471CF340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23850"/>
            <a:ext cx="3143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667"/>
          </a:bodyPr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750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09  /  WATER SIZING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10932D8-B0C1-498F-B93A-AD94EBF2F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108108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Illustrative reserve: 15,000 m³ per 500 head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ED9AD3B-07ED-4AD9-A541-FD0D4922F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81150"/>
            <a:ext cx="10287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484B49"/>
                </a:solidFill>
                <a:latin typeface="Arial"/>
                <a:ea typeface="Arial"/>
                <a:cs typeface="Arial"/>
              </a:rPr>
              <a:t>A screening estimate translates the herd into storage demand. Site engineering will replace every assumption.</a:t>
            </a:r>
          </a:p>
        </p:txBody>
      </p:sp>
      <p:graphicFrame>
        <p:nvGraphicFramePr>
          <p:cNvPr id="17" name="Chart"/>
          <p:cNvGraphicFramePr/>
          <p:nvPr/>
        </p:nvGraphicFramePr>
        <p:xfrm>
          <a:off xmlns:a="http://schemas.openxmlformats.org/drawingml/2006/main" x="609600" y="2476500"/>
          <a:ext xmlns:a="http://schemas.openxmlformats.org/drawingml/2006/main" cx="6572250" cy="31432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fd6235ff901449c0"/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6BDBEBF-7D0F-405A-A451-3E35E61A7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24765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SCREENING LOGIC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FCE8A59-06B8-4282-9155-5F4AC2478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2838450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652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70 L/head/day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B8CCD3E-6E42-4086-B299-3165F0B94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3333750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652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180-day reserve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26FD4BD-55A1-4CA6-85B0-28C5F27F7D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3829050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652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+25% operating use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F831DA8-2EF8-438C-8E88-523FD05A30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4324350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652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÷65% usable storage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D7A2FD2-A02C-4F93-8C4B-FBD737631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4819650"/>
            <a:ext cx="2857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652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+20% contingency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0223264-42F8-4972-9BD0-EABC7D6D0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9334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484B49"/>
                </a:solidFill>
                <a:latin typeface="Arial"/>
                <a:ea typeface="Arial"/>
                <a:cs typeface="Arial"/>
              </a:rPr>
              <a:t>Illustrative only. Excludes irrigation and crop-water demand.</a:t>
            </a:r>
          </a:p>
        </p:txBody>
      </p:sp>
    </p:spTree>
    <p:extLst>
      <p:ext uri="{BB962C8B-B14F-4D97-AF65-F5344CB8AC3E}">
        <p14:creationId xmlns:p14="http://schemas.microsoft.com/office/powerpoint/2010/main" val="1925167156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3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07EF43B-0FE7-489E-A84C-F28447123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000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9487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INGOGA CAPITAL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890289C-315F-4E83-A899-97CE09181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23850"/>
            <a:ext cx="3143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667"/>
          </a:bodyPr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750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10  /  OPERATIONS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F81FDDD-D6C7-44B4-AB8F-A2A31441B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108108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“Keep it full” becomes a controlled reserve policy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89D302-1EC6-4CDE-840F-61908DAB1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81150"/>
            <a:ext cx="10287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484B49"/>
                </a:solidFill>
                <a:latin typeface="Arial"/>
                <a:ea typeface="Arial"/>
                <a:cs typeface="Arial"/>
              </a:rPr>
              <a:t>A reservoir cannot be managed by intuition. Define a seasonal target curve, priorities and pre-agreed drought triggers.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7C51D9C-7C45-4488-87F2-B8643638D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1750"/>
            <a:ext cx="2324100" cy="2133600"/>
          </a:xfrm>
          <a:prstGeom xmlns:a="http://schemas.openxmlformats.org/drawingml/2006/main" prst="roundRect">
            <a:avLst>
              <a:gd name="adj" fmla="val 3571"/>
            </a:avLst>
          </a:prstGeom>
          <a:solidFill xmlns:a="http://schemas.openxmlformats.org/drawingml/2006/main">
            <a:srgbClr val="D9DDD2"/>
          </a:solidFill>
          <a:ln xmlns:a="http://schemas.openxmlformats.org/drawingml/2006/main" w="9525">
            <a:solidFill>
              <a:srgbClr val="C9C6BD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42E066-F1A2-49AA-AAE4-CB2E9E2C3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800350"/>
            <a:ext cx="1981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WET SEASON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9E9472-89EF-4C03-8533-E669BAF49E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257550"/>
            <a:ext cx="19812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Capture within permits; protect flood-control and environmental requirements.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B038FC-21D0-4218-AD54-751347281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2571750"/>
            <a:ext cx="2324100" cy="2133600"/>
          </a:xfrm>
          <a:prstGeom xmlns:a="http://schemas.openxmlformats.org/drawingml/2006/main" prst="roundRect">
            <a:avLst>
              <a:gd name="adj" fmla="val 3571"/>
            </a:avLst>
          </a:prstGeom>
          <a:solidFill xmlns:a="http://schemas.openxmlformats.org/drawingml/2006/main">
            <a:srgbClr val="D9DDD2"/>
          </a:solidFill>
          <a:ln xmlns:a="http://schemas.openxmlformats.org/drawingml/2006/main" w="9525">
            <a:solidFill>
              <a:srgbClr val="C9C6BD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D62096-5803-48E1-A7E1-220BA570A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2800350"/>
            <a:ext cx="1981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PRE-DRY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539EB9C-7B4E-49F5-B283-027515B12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3257550"/>
            <a:ext cx="19812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Reach target storage; confirm pump, trough, backup power and water quality.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C9BEC48-C0E6-46C1-ADAF-0F375ACEA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2571750"/>
            <a:ext cx="2324100" cy="2133600"/>
          </a:xfrm>
          <a:prstGeom xmlns:a="http://schemas.openxmlformats.org/drawingml/2006/main" prst="roundRect">
            <a:avLst>
              <a:gd name="adj" fmla="val 3571"/>
            </a:avLst>
          </a:prstGeom>
          <a:solidFill xmlns:a="http://schemas.openxmlformats.org/drawingml/2006/main">
            <a:srgbClr val="E7DED0"/>
          </a:solidFill>
          <a:ln xmlns:a="http://schemas.openxmlformats.org/drawingml/2006/main" w="9525">
            <a:solidFill>
              <a:srgbClr val="C9C6BD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F4BFD71-C2D3-440C-85AD-6B78C9FC1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800350"/>
            <a:ext cx="1981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ALERT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737EA27-689B-4332-AA93-F7930E7C07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3257550"/>
            <a:ext cx="19812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At trigger level, reduce non-core use and activate contracted supplemental sources.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4D624E5-5314-4343-9E68-D52CF2541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2050" y="2571750"/>
            <a:ext cx="2324100" cy="2133600"/>
          </a:xfrm>
          <a:prstGeom xmlns:a="http://schemas.openxmlformats.org/drawingml/2006/main" prst="roundRect">
            <a:avLst>
              <a:gd name="adj" fmla="val 3571"/>
            </a:avLst>
          </a:prstGeom>
          <a:solidFill xmlns:a="http://schemas.openxmlformats.org/drawingml/2006/main">
            <a:srgbClr val="E7DED0"/>
          </a:solidFill>
          <a:ln xmlns:a="http://schemas.openxmlformats.org/drawingml/2006/main" w="9525">
            <a:solidFill>
              <a:srgbClr val="C9C6BD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95084BA-3AD7-40B1-B024-8214A74B6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800350"/>
            <a:ext cx="19812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CRITICAL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BA4F4D2-1247-4FBA-8516-080A5E03CB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3257550"/>
            <a:ext cx="19812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497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Prioritize animal drinking and welfare; apply transparent rationing and emergency procurement.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AC3D528-AD6D-4322-81B1-47F2F4C331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05400"/>
            <a:ext cx="1714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939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Governance data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B8982A6-27FB-4F64-A66E-49C9866B6B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29250"/>
            <a:ext cx="102870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Daily level • inflow/outflow • water quality • pump uptime • use per head • reserve days • forecast rainfall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02C43BC-4AF9-484E-825E-A0B3FFDFF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9334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484B49"/>
                </a:solidFill>
                <a:latin typeface="Arial"/>
                <a:ea typeface="Arial"/>
                <a:cs typeface="Arial"/>
              </a:rPr>
              <a:t>Pre-feasibility concept • assumptions require validation</a:t>
            </a:r>
          </a:p>
        </p:txBody>
      </p:sp>
    </p:spTree>
    <p:extLst>
      <p:ext uri="{BB962C8B-B14F-4D97-AF65-F5344CB8AC3E}">
        <p14:creationId xmlns:p14="http://schemas.microsoft.com/office/powerpoint/2010/main" val="141939990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3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E99836A-A18C-4E03-BF02-E441E10A5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000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9487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INGOGA CAPITAL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18A5F1-B03D-4679-A567-8AF0B9CFD6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23850"/>
            <a:ext cx="3143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667"/>
          </a:bodyPr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750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11  /  FARMER MODEL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5083A6A-0D6E-4F0F-AEA3-5778429A75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108108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Commercial aggregation must be voluntary and reversible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8AD5FA-713D-4AC1-9865-E5B76EE61A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81150"/>
            <a:ext cx="10287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148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484B49"/>
                </a:solidFill>
                <a:latin typeface="Arial"/>
                <a:ea typeface="Arial"/>
                <a:cs typeface="Arial"/>
              </a:rPr>
              <a:t>Households keep cows needed for home nutrition. Owners with more than 10 cattle may place selected commercial animals into professional management.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D27F9B-F396-40C6-B1C5-FC015B178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0"/>
            <a:ext cx="304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939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OPTION 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3EC472-5D5C-40C2-A06C-A843A59A6A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00350"/>
            <a:ext cx="3143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Equity contribution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DC32552-7BE0-4B52-A3F7-7AA1C6E88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90900"/>
            <a:ext cx="31432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484B49"/>
                </a:solidFill>
                <a:latin typeface="Arial"/>
                <a:ea typeface="Arial"/>
                <a:cs typeface="Arial"/>
              </a:rPr>
              <a:t>Independent valuation converts accepted cattle into Class B units in the farmer trust or DairyCo.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0EAC40-E4CB-4290-A125-8F32E9C0F1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2476500"/>
            <a:ext cx="304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939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OPTION B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4859A73-7B4B-4189-AB61-6E67E273EF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2800350"/>
            <a:ext cx="3143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Long-term lease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0078800-B542-4D79-B807-89A347F0B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3390900"/>
            <a:ext cx="31432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484B49"/>
                </a:solidFill>
                <a:latin typeface="Arial"/>
                <a:ea typeface="Arial"/>
                <a:cs typeface="Arial"/>
              </a:rPr>
              <a:t>Owner retains title; DairyCo pays a defined lease or performance-linked return under custody rules.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17CE10E-4D49-4952-83C5-1B13E865A6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476500"/>
            <a:ext cx="304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939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OPTION C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E32FCA5-E9E6-4CE2-9FE8-8F716722A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800350"/>
            <a:ext cx="3143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Supply partnership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F027842-6FD1-4D94-9E5D-2F4D60576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390900"/>
            <a:ext cx="31432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484B49"/>
                </a:solidFill>
                <a:latin typeface="Arial"/>
                <a:ea typeface="Arial"/>
                <a:cs typeface="Arial"/>
              </a:rPr>
              <a:t>Farmer keeps the herd and contracts feed, water, breeding, collection or market services from the platform.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773C68A-87E5-4A9D-90F5-362E6DBFE1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76850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939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Entry controls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176ED7A-AEF5-497C-8F59-704EE6526E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626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529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Veterinary screening • ear tag and digital registry • ownership proof • condition score • valuation appeal • informed consent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92BFB98-854B-4F7B-A6D1-0522589FDE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9334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484B49"/>
                </a:solidFill>
                <a:latin typeface="Arial"/>
                <a:ea typeface="Arial"/>
                <a:cs typeface="Arial"/>
              </a:rPr>
              <a:t>The &gt;10-cattle threshold is a proposed pilot criterion—not an official policy.</a:t>
            </a:r>
          </a:p>
        </p:txBody>
      </p:sp>
    </p:spTree>
    <p:extLst>
      <p:ext uri="{BB962C8B-B14F-4D97-AF65-F5344CB8AC3E}">
        <p14:creationId xmlns:p14="http://schemas.microsoft.com/office/powerpoint/2010/main" val="612519941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C111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9CAFDDC-BF21-475E-80CC-6B981E44F0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000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9487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8F5E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8F5ED"/>
                </a:solidFill>
                <a:latin typeface="Arial"/>
                <a:ea typeface="Arial"/>
                <a:cs typeface="Arial"/>
              </a:rPr>
              <a:t>INGOGA CAPITAL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73400E4-F82F-451E-AD14-F6B227E4D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23850"/>
            <a:ext cx="3143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667"/>
          </a:bodyPr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750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12  /  FARMER EQUITY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8E682BA-8B47-4533-AD27-5AB326C154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108108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8F5ED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F8F5ED"/>
                </a:solidFill>
                <a:latin typeface="Arial"/>
                <a:ea typeface="Arial"/>
                <a:cs typeface="Arial"/>
              </a:rPr>
              <a:t>Write the hard cases before accepting one cow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EDD6B5E-1FC4-4A64-8222-87FFFEC8A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81150"/>
            <a:ext cx="10287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C9D0C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C9D0CB"/>
                </a:solidFill>
                <a:latin typeface="Arial"/>
                <a:ea typeface="Arial"/>
                <a:cs typeface="Arial"/>
              </a:rPr>
              <a:t>Trust is created by rules for offspring, mortality, culling, dividends and exit—not by the headline equity promise.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E4276F0-BCD4-437D-AAE1-2818DE020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09800"/>
            <a:ext cx="2000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VALUATION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D8C1B0-01B4-40B4-B902-5E0EB7601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2209800"/>
            <a:ext cx="790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8F5ED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8F5ED"/>
                </a:solidFill>
                <a:latin typeface="Arial"/>
                <a:ea typeface="Arial"/>
                <a:cs typeface="Arial"/>
              </a:rPr>
              <a:t>Independent appraiser; breed, age, pregnancy, health and production evidence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604C3F7-5BE6-479C-AB56-07D6048D3F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00350"/>
            <a:ext cx="10191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23E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F869476-1E41-4FA6-ADC0-D15F20DC4F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52750"/>
            <a:ext cx="2000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RETURNS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3241675-1912-412D-B5A2-A849C329C6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2952750"/>
            <a:ext cx="790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8F5ED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8F5ED"/>
                </a:solidFill>
                <a:latin typeface="Arial"/>
                <a:ea typeface="Arial"/>
                <a:cs typeface="Arial"/>
              </a:rPr>
              <a:t>Distribute only after operating costs, debt service, reserves and approved reinvestment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DD09375-88C6-4CC8-8CC8-5732AC580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43300"/>
            <a:ext cx="10191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23E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14A9DF7-B81B-4F9B-9C74-7AD685C55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95700"/>
            <a:ext cx="2000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BIOLOGICAL EVENTS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8321511-44C8-4A00-80C3-3FE393C8C5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3695700"/>
            <a:ext cx="790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5747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8F5ED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8F5ED"/>
                </a:solidFill>
                <a:latin typeface="Arial"/>
                <a:ea typeface="Arial"/>
                <a:cs typeface="Arial"/>
              </a:rPr>
              <a:t>Predetermine ownership of calves, insurance proceeds, cull proceeds and replacement obligations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3EC1F5A-AF7F-4BB7-9A51-EE1A9832E2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86250"/>
            <a:ext cx="10191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23E"/>
          </a:solidFill>
          <a:ln xmlns:a="http://schemas.openxmlformats.org/drawingml/2006/main" w="0">
            <a:noFill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13AE6AF-06E9-4112-82BB-06CBE48FEB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38650"/>
            <a:ext cx="2000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EXIT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51752AD-B6D3-4523-8B46-8A1BAF4992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4438650"/>
            <a:ext cx="790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8F5ED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8F5ED"/>
                </a:solidFill>
                <a:latin typeface="Arial"/>
                <a:ea typeface="Arial"/>
                <a:cs typeface="Arial"/>
              </a:rPr>
              <a:t>Defined notice period, valuation formula, transfer window and liquidity reserve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A6D00FE-6FF2-469F-8684-BA53EC8F00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29200"/>
            <a:ext cx="1019175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9423E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C267E62-66B6-445A-87F4-1D65D7744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81600"/>
            <a:ext cx="2000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REPORTING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62C392B-C7FA-4A47-B3E6-562988A380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81300" y="5181600"/>
            <a:ext cx="7905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8F5ED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F8F5ED"/>
                </a:solidFill>
                <a:latin typeface="Arial"/>
                <a:ea typeface="Arial"/>
                <a:cs typeface="Arial"/>
              </a:rPr>
              <a:t>Individual unit statement plus audited company and herd-performance reporting</a:t>
            </a:r>
          </a:p>
        </p:txBody>
      </p:sp>
    </p:spTree>
    <p:extLst>
      <p:ext uri="{BB962C8B-B14F-4D97-AF65-F5344CB8AC3E}">
        <p14:creationId xmlns:p14="http://schemas.microsoft.com/office/powerpoint/2010/main" val="1565835865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3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8735FAA-C7C4-477B-85F1-C2C62CA79A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000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9487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INGOGA CAPITAL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278BB6-F757-4FAD-928E-4994801E3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23850"/>
            <a:ext cx="3143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667"/>
          </a:bodyPr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750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13  /  FARM OPERATIONS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FA4D3A-EC10-4B18-A2AD-644FB080E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108108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Professional management is the value-creation engine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145D95-4C88-4A30-884B-9855419CE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81150"/>
            <a:ext cx="10287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484B49"/>
                </a:solidFill>
                <a:latin typeface="Arial"/>
                <a:ea typeface="Arial"/>
                <a:cs typeface="Arial"/>
              </a:rPr>
              <a:t>The farm should be run against an auditable operating standard, not as a passive cattle holding facility.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4590D66-D2B0-4C60-A156-9C6862C49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0"/>
            <a:ext cx="3143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HERD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7B1D37B-9ED3-406E-88B3-AFE839F9A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05100"/>
            <a:ext cx="31432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Identification, quarantine, breeding plan, welfare and mortality controls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C978EF5-2434-4EB7-9616-E8F0D3099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2381250"/>
            <a:ext cx="3143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FEED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E9D3B7-57A2-4AEE-A8EB-8499BF7F19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2705100"/>
            <a:ext cx="31432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Fodder contracts, silage inventory, ration formulation and dry-season reserve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00B742-09B9-4135-88D9-27A906167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381250"/>
            <a:ext cx="3143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MILK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C30731D-4CEE-4036-AB5C-D384469500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705100"/>
            <a:ext cx="31432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Hygiene, chilling, quality testing, collection scheduling and rejection control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50C2334-CDD5-4506-94BE-65129502D7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48100"/>
            <a:ext cx="3143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DATA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0A1BE0-0AA5-4817-B329-06653DAA0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71950"/>
            <a:ext cx="31432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Yield per cow, feed cost per litre, fertility, disease, water and cash conversion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E0CF438-854B-4593-B2D3-7ACB1EDB9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3848100"/>
            <a:ext cx="3143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PEOPLE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725EC3C-743E-4AB8-A3BB-B25258A1A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4171950"/>
            <a:ext cx="31432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Qualified manager, veterinarian, nutrition support, technicians and farmer liaison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3775628-C3A2-4506-BB6D-447303E9C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848100"/>
            <a:ext cx="3143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ENERGY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90907F2-4425-44F4-ADD8-9EC921D7E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4171950"/>
            <a:ext cx="314325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Solar pumping, cold-chain efficiency, backup power and biogas screening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DE0F311-30EF-4C5D-8D21-2E97536DF6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0545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Animal welfare and biosecurity are credit risks as well as ethical obligations.</a:t>
            </a:r>
          </a:p>
        </p:txBody>
      </p:sp>
    </p:spTree>
    <p:extLst>
      <p:ext uri="{BB962C8B-B14F-4D97-AF65-F5344CB8AC3E}">
        <p14:creationId xmlns:p14="http://schemas.microsoft.com/office/powerpoint/2010/main" val="1101172592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3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201687D-0736-4F8F-B293-AB4D76F68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000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9487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INGOGA CAPITAL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7C4C0C2-5A76-4A7E-95C4-F0BB8443C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23850"/>
            <a:ext cx="3143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667"/>
          </a:bodyPr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750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14  /  GOVERNANCE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315887-A057-40C7-8BC0-940E2C63F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108108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Professional autonomy with farmer checks and balances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D8F951-37A5-41B8-8300-D828BD2EE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81150"/>
            <a:ext cx="10287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484B49"/>
                </a:solidFill>
                <a:latin typeface="Arial"/>
                <a:ea typeface="Arial"/>
                <a:cs typeface="Arial"/>
              </a:rPr>
              <a:t>Investors need control discipline; farmers need protected rights; government needs public-interest safeguards.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6902570-C850-4EE8-9FEA-505112A78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43150"/>
            <a:ext cx="3143250" cy="2781300"/>
          </a:xfrm>
          <a:prstGeom xmlns:a="http://schemas.openxmlformats.org/drawingml/2006/main" prst="roundRect">
            <a:avLst>
              <a:gd name="adj" fmla="val 2740"/>
            </a:avLst>
          </a:prstGeom>
          <a:solidFill xmlns:a="http://schemas.openxmlformats.org/drawingml/2006/main">
            <a:srgbClr val="D9DDD2"/>
          </a:solidFill>
          <a:ln xmlns:a="http://schemas.openxmlformats.org/drawingml/2006/main" w="9525">
            <a:solidFill>
              <a:srgbClr val="C9C6BD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15A476-FF55-4F51-B065-427CAFCD1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609850"/>
            <a:ext cx="2724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BOARD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E2516AE-1225-4C62-9FDE-F9D39098B3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3067050"/>
            <a:ext cx="27241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Independent chair</a:t>
            </a:r>
          </a:p>
          <a:p xmlns:a="http://schemas.openxmlformats.org/drawingml/2006/main">
            <a:pPr algn="l">
              <a:defRPr sz="1350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2 investor seats</a:t>
            </a:r>
          </a:p>
          <a:p xmlns:a="http://schemas.openxmlformats.org/drawingml/2006/main">
            <a:pPr algn="l">
              <a:defRPr sz="1350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2 farmer seats</a:t>
            </a:r>
          </a:p>
          <a:p xmlns:a="http://schemas.openxmlformats.org/drawingml/2006/main">
            <a:pPr algn="l">
              <a:defRPr sz="1350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1 technical independent</a:t>
            </a:r>
          </a:p>
          <a:p xmlns:a="http://schemas.openxmlformats.org/drawingml/2006/main">
            <a:pPr algn="l">
              <a:defRPr sz="1350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Government observer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5CF062-EEF2-4E58-A096-41833AFABF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2343150"/>
            <a:ext cx="3143250" cy="2781300"/>
          </a:xfrm>
          <a:prstGeom xmlns:a="http://schemas.openxmlformats.org/drawingml/2006/main" prst="roundRect">
            <a:avLst>
              <a:gd name="adj" fmla="val 2740"/>
            </a:avLst>
          </a:prstGeom>
          <a:solidFill xmlns:a="http://schemas.openxmlformats.org/drawingml/2006/main">
            <a:srgbClr val="E7DED0"/>
          </a:solidFill>
          <a:ln xmlns:a="http://schemas.openxmlformats.org/drawingml/2006/main" w="9525">
            <a:solidFill>
              <a:srgbClr val="C9C6BD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A9C8A4A-B077-4B8F-8E31-8D77D54B9A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2609850"/>
            <a:ext cx="2724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RESERVED MATTERS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D046474-D123-41FA-8709-A1D90401EA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33900" y="3067050"/>
            <a:ext cx="27241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Water tariff changes</a:t>
            </a:r>
          </a:p>
          <a:p xmlns:a="http://schemas.openxmlformats.org/drawingml/2006/main">
            <a:pPr algn="l">
              <a:defRPr sz="1350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Related-party contracts</a:t>
            </a:r>
          </a:p>
          <a:p xmlns:a="http://schemas.openxmlformats.org/drawingml/2006/main">
            <a:pPr algn="l">
              <a:defRPr sz="1350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Animal sale policy</a:t>
            </a:r>
          </a:p>
          <a:p xmlns:a="http://schemas.openxmlformats.org/drawingml/2006/main">
            <a:pPr algn="l">
              <a:defRPr sz="1350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New senior debt</a:t>
            </a:r>
          </a:p>
          <a:p xmlns:a="http://schemas.openxmlformats.org/drawingml/2006/main">
            <a:pPr algn="l">
              <a:defRPr sz="1350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Farmer-unit dilution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08429D-B0A7-40FE-BC96-E062F07B3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343150"/>
            <a:ext cx="3143250" cy="2781300"/>
          </a:xfrm>
          <a:prstGeom xmlns:a="http://schemas.openxmlformats.org/drawingml/2006/main" prst="roundRect">
            <a:avLst>
              <a:gd name="adj" fmla="val 2740"/>
            </a:avLst>
          </a:prstGeom>
          <a:solidFill xmlns:a="http://schemas.openxmlformats.org/drawingml/2006/main">
            <a:srgbClr val="E7DED0"/>
          </a:solidFill>
          <a:ln xmlns:a="http://schemas.openxmlformats.org/drawingml/2006/main" w="9525">
            <a:solidFill>
              <a:srgbClr val="C9C6BD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C57F3E0-AE23-4AB7-B494-0B15D9CDF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2609850"/>
            <a:ext cx="27241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CONTROL SYSTEM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FD7D61-B125-4362-881D-19D672D29D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48650" y="3067050"/>
            <a:ext cx="272415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Digital herd register</a:t>
            </a:r>
          </a:p>
          <a:p xmlns:a="http://schemas.openxmlformats.org/drawingml/2006/main">
            <a:pPr algn="l">
              <a:defRPr sz="1350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External financial audit</a:t>
            </a:r>
          </a:p>
          <a:p xmlns:a="http://schemas.openxmlformats.org/drawingml/2006/main">
            <a:pPr algn="l">
              <a:defRPr sz="1350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Quarterly performance pack</a:t>
            </a:r>
          </a:p>
          <a:p xmlns:a="http://schemas.openxmlformats.org/drawingml/2006/main">
            <a:pPr algn="l">
              <a:defRPr sz="1350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Procurement policy</a:t>
            </a:r>
          </a:p>
          <a:p xmlns:a="http://schemas.openxmlformats.org/drawingml/2006/main">
            <a:pPr algn="l">
              <a:defRPr sz="1350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Whistleblowing channel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01AF2A8-58AF-4C06-9047-880D703DB4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67350"/>
            <a:ext cx="10287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Principle: the operator manages daily decisions; protected matters require broader consent.</a:t>
            </a:r>
          </a:p>
        </p:txBody>
      </p:sp>
    </p:spTree>
    <p:extLst>
      <p:ext uri="{BB962C8B-B14F-4D97-AF65-F5344CB8AC3E}">
        <p14:creationId xmlns:p14="http://schemas.microsoft.com/office/powerpoint/2010/main" val="1502354314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3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BB284EB-C854-4611-859C-9A079734DD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000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9487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INGOGA CAPITAL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0145F94-77C1-4DE3-BFCA-1637ECCC6A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23850"/>
            <a:ext cx="3143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667"/>
          </a:bodyPr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750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15  /  MARKET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AE110F1-9CB9-47E7-847C-EA69EA7E1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108108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Secure the buyer before scaling the herd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504F8B6-6F4C-4FA4-AEDD-7389F8BE43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81150"/>
            <a:ext cx="10287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286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484B49"/>
                </a:solidFill>
                <a:latin typeface="Arial"/>
                <a:ea typeface="Arial"/>
                <a:cs typeface="Arial"/>
              </a:rPr>
              <a:t>The platform needs bankable off-take, quality incentives and contingency routes—not an assumption that every additional litre will clear.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5A767FB-64F7-4790-8562-30EFB8EDC5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57450"/>
            <a:ext cx="304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939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BASE CONTRACT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648884-562E-4198-B06F-4537E8840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81300"/>
            <a:ext cx="3143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5802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Minimum volume + quality formula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D63234-40E7-4F15-BC48-297C7ABED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71850"/>
            <a:ext cx="31432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484B49"/>
                </a:solidFill>
                <a:latin typeface="Arial"/>
                <a:ea typeface="Arial"/>
                <a:cs typeface="Arial"/>
              </a:rPr>
              <a:t>Set testing, rejection, collection frequency, payment timing and review mechanism.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154F16D-99A8-4133-9C54-5CDE82C32D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2457450"/>
            <a:ext cx="304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939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UPSIDE ROUTE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5CA191A-5084-4488-AD73-762240421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2781300"/>
            <a:ext cx="3143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489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Powder and value-added products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B1FF009-B9F2-4689-A5BA-BAF132ECA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3371850"/>
            <a:ext cx="31432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484B49"/>
                </a:solidFill>
                <a:latin typeface="Arial"/>
                <a:ea typeface="Arial"/>
                <a:cs typeface="Arial"/>
              </a:rPr>
              <a:t>Test whether seasonal surplus or processor balancing creates dependable incremental demand.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4A6109F-DFE1-444B-B423-78AE9B10F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457450"/>
            <a:ext cx="3048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939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BACKUP ROUTE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DF96E52-4CD1-4E9B-B87A-573DF4159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781300"/>
            <a:ext cx="314325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Multiple qualified buyers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1E68DAD-E510-41D3-8075-AD8B44379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371850"/>
            <a:ext cx="31432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484B49"/>
                </a:solidFill>
                <a:latin typeface="Arial"/>
                <a:ea typeface="Arial"/>
                <a:cs typeface="Arial"/>
              </a:rPr>
              <a:t>Preserve switching rights and establish logistics for a second buyer or collection node.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94AF1DE-F919-49FA-B1A9-A317887085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19700"/>
            <a:ext cx="1809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939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Commercial diligence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06D5ABA-518C-44EF-B107-C7F577261E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24500"/>
            <a:ext cx="10287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492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12–24 months of buyer receipts • seasonal prices • rejection records • transport cost • payment days • plant intake constraints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04A77B6-103C-44B7-A16A-4D8011D27F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9334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484B49"/>
                </a:solidFill>
                <a:latin typeface="Arial"/>
                <a:ea typeface="Arial"/>
                <a:cs typeface="Arial"/>
              </a:rPr>
              <a:t>Pre-feasibility concept • assumptions require validation</a:t>
            </a:r>
          </a:p>
        </p:txBody>
      </p:sp>
    </p:spTree>
    <p:extLst>
      <p:ext uri="{BB962C8B-B14F-4D97-AF65-F5344CB8AC3E}">
        <p14:creationId xmlns:p14="http://schemas.microsoft.com/office/powerpoint/2010/main" val="923892830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3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268F2EA-E333-4295-98AB-E89BF179A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000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9487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INGOGA CAPITAL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9B9167-011C-4FF7-AC53-B049D9499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23850"/>
            <a:ext cx="3143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667"/>
          </a:bodyPr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750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16  /  FINANCE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E8FED81-A795-459F-AADE-5FC4C726C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108108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Match capital to risk and cash-flow maturity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521AAF-C351-4D5C-BA12-330DC158A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81150"/>
            <a:ext cx="10287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484B49"/>
                </a:solidFill>
                <a:latin typeface="Arial"/>
                <a:ea typeface="Arial"/>
                <a:cs typeface="Arial"/>
              </a:rPr>
              <a:t>Illustrative stack for a pilot special-purpose vehicle; percentages are structuring hypotheses, not commitments.</a:t>
            </a:r>
          </a:p>
        </p:txBody>
      </p:sp>
      <p:graphicFrame>
        <p:nvGraphicFramePr>
          <p:cNvPr id="21" name="Chart"/>
          <p:cNvGraphicFramePr/>
          <p:nvPr/>
        </p:nvGraphicFramePr>
        <p:xfrm>
          <a:off xmlns:a="http://schemas.openxmlformats.org/drawingml/2006/main" x="609600" y="2324100"/>
          <a:ext xmlns:a="http://schemas.openxmlformats.org/drawingml/2006/main" cx="5143500" cy="33337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fc8e544f0e58452a"/>
          </a:graphicData>
        </a:graphic>
      </p:graphicFrame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7ED6F9C-012D-4D13-9851-D5408A31C3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2324100"/>
            <a:ext cx="2000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PUBLIC / GRANT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8811B0-8B11-4A02-818D-B3DEDE0C6C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2324100"/>
            <a:ext cx="2762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Hydrology, safeguards, catchment, public-good reservoir works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4391B5F-CDAF-4652-AB0B-3D63A88B4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2962275"/>
            <a:ext cx="2000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CONCESSIONAL DEBT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AF4D6E3-287E-4160-9957-C8459D069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2962275"/>
            <a:ext cx="2762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337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Long-life water and farm infrastructure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6D5670E-D806-48F3-91D2-90DEE6366D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3600450"/>
            <a:ext cx="2000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PRIVATE EQUITY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36EA63D-1148-48E9-9142-62D5E0A6B9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3600450"/>
            <a:ext cx="2762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Operating platform, growth capex and performance risk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DC7FD33-1C3C-4418-804F-701CD6DB6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4238625"/>
            <a:ext cx="2000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FARMER EQUITY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8FA67E-C518-465F-833A-578F80069A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4238625"/>
            <a:ext cx="2762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Accepted cattle at verified value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F14609B-49E2-482E-AB21-05F00C7F7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4876800"/>
            <a:ext cx="2000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WORKING CAPITAL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C2004C6-159E-4B44-8333-E63962D586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4876800"/>
            <a:ext cx="2762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85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Feed, receivables and seasonal liquidity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BC92F0E-B510-4657-BCE9-475C07B64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9334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484B49"/>
                </a:solidFill>
                <a:latin typeface="Arial"/>
                <a:ea typeface="Arial"/>
                <a:cs typeface="Arial"/>
              </a:rPr>
              <a:t>Illustrative mix: 35% / 25% / 20% / 10% / 10%. Optimize only after capex and cash-flow diligence.</a:t>
            </a:r>
          </a:p>
        </p:txBody>
      </p:sp>
    </p:spTree>
    <p:extLst>
      <p:ext uri="{BB962C8B-B14F-4D97-AF65-F5344CB8AC3E}">
        <p14:creationId xmlns:p14="http://schemas.microsoft.com/office/powerpoint/2010/main" val="210679957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3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CDAE2BA-B0C2-439B-8EBB-F4E211B5C7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000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9487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INGOGA CAPITAL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43FF9F-CA84-4E70-877E-65D67BDD7C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23850"/>
            <a:ext cx="3143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667"/>
          </a:bodyPr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750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17  /  ECONOMICS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FB91826-6FDA-4DAE-9361-C19BF94BF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108108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Underwrite four cash engines—and seven cost gates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F30FC5A-AE82-4DE0-9F47-B405DA49D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81150"/>
            <a:ext cx="10287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484B49"/>
                </a:solidFill>
                <a:latin typeface="Arial"/>
                <a:ea typeface="Arial"/>
                <a:cs typeface="Arial"/>
              </a:rPr>
              <a:t>No IRR should be presented before site data, herd records, engineering costs and off-take terms are verified.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86FF8D-DB75-4276-90C7-9027B563D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241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REVENUE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064B98-F5E2-4FB6-8BDF-CC7F7EEE19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4095750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Milk sales</a:t>
            </a:r>
          </a:p>
          <a:p xmlns:a="http://schemas.openxmlformats.org/drawingml/2006/main">
            <a:pPr algn="l">
              <a:defRPr sz="1725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Calves and cull proceeds</a:t>
            </a:r>
          </a:p>
          <a:p xmlns:a="http://schemas.openxmlformats.org/drawingml/2006/main">
            <a:pPr algn="l">
              <a:defRPr sz="1725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Manure / biogas value</a:t>
            </a:r>
          </a:p>
          <a:p xmlns:a="http://schemas.openxmlformats.org/drawingml/2006/main">
            <a:pPr algn="l">
              <a:defRPr sz="1725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725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Water and farm services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9D1FAA1-5826-439B-BE09-7125FC7D39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23241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OPERATING COST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556D52-4660-4111-9337-F49F6EB35E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2667000"/>
            <a:ext cx="3429000" cy="15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Feed • labour • animal health</a:t>
            </a:r>
          </a:p>
          <a:p xmlns:a="http://schemas.openxmlformats.org/drawingml/2006/main">
            <a:pPr algn="l">
              <a:defRPr sz="1500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Energy • water O&amp;M • transport</a:t>
            </a:r>
          </a:p>
          <a:p xmlns:a="http://schemas.openxmlformats.org/drawingml/2006/main">
            <a:pPr algn="l">
              <a:defRPr sz="1500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Insurance • management • compliance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D957837-33C9-4E47-8C4D-1689B49878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324100"/>
            <a:ext cx="2667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CAPITAL &amp; RISK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77EBDA-16B5-4A7F-A89C-4158C136F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0" y="2667000"/>
            <a:ext cx="2667000" cy="1790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Civil works</a:t>
            </a:r>
          </a:p>
          <a:p xmlns:a="http://schemas.openxmlformats.org/drawingml/2006/main">
            <a:pPr algn="l">
              <a:defRPr sz="1500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Land and access</a:t>
            </a:r>
          </a:p>
          <a:p xmlns:a="http://schemas.openxmlformats.org/drawingml/2006/main">
            <a:pPr algn="l">
              <a:defRPr sz="1500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Herd replacement</a:t>
            </a:r>
          </a:p>
          <a:p xmlns:a="http://schemas.openxmlformats.org/drawingml/2006/main">
            <a:pPr algn="l">
              <a:defRPr sz="1500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Debt service</a:t>
            </a:r>
          </a:p>
          <a:p xmlns:a="http://schemas.openxmlformats.org/drawingml/2006/main">
            <a:pPr algn="l">
              <a:defRPr sz="1500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Dry-season buffer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0C1C8C2-34C1-4636-BBC6-273E919F5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14900"/>
            <a:ext cx="1714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939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Investment tests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67151D-4ECC-45B9-AD14-1CA9EE45A3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38750"/>
            <a:ext cx="1028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DSCR • break-even litres/cow/day • feed cost/L • water cost/m³ • milk-price downside • drought-year liquidity • farmer distribution coverage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D4E5195-793B-46E9-A361-EE4B679728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9334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484B49"/>
                </a:solidFill>
                <a:latin typeface="Arial"/>
                <a:ea typeface="Arial"/>
                <a:cs typeface="Arial"/>
              </a:rPr>
              <a:t>Build a monthly model with base, dry-year, capex-overrun and milk-price downside cases.</a:t>
            </a:r>
          </a:p>
        </p:txBody>
      </p:sp>
    </p:spTree>
    <p:extLst>
      <p:ext uri="{BB962C8B-B14F-4D97-AF65-F5344CB8AC3E}">
        <p14:creationId xmlns:p14="http://schemas.microsoft.com/office/powerpoint/2010/main" val="16063469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3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3224FDB-A77B-45FA-B765-0CAB9C5D06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000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9487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INGOGA CAPITAL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7D162C2-93E6-4881-AD72-E97DAB5A1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23850"/>
            <a:ext cx="3143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667"/>
          </a:bodyPr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750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18  /  INVESTOR MANDATES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AEC7037-6788-42BA-909D-F81F11932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108108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The same platform answers different investment questions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10DB9B9-F91F-4203-A1AD-5B4301D23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81150"/>
            <a:ext cx="10287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484B49"/>
                </a:solidFill>
                <a:latin typeface="Arial"/>
                <a:ea typeface="Arial"/>
                <a:cs typeface="Arial"/>
              </a:rPr>
              <a:t>The pitch must show each institution where its mandate enters, which risk it carries and how success gets measured.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C52167-A903-4D75-B315-4F0624576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52650"/>
            <a:ext cx="2286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939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INVESTOR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299A413-90B8-466D-BBC4-AFF859BF3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6100" y="2152650"/>
            <a:ext cx="3143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939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PRIMARY CONCERN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4833A05-4246-47F8-A5E9-FAB3022B71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152650"/>
            <a:ext cx="4476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939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EVIDENCE REQUIRED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F2A7A3-C632-477D-8BFC-5BFFC2F6A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0"/>
            <a:ext cx="2286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RSSB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5AA6729-5351-41DE-9D1A-47E80C3774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6100" y="2476500"/>
            <a:ext cx="314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Risk-adjusted return and portfolio value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DADD76D-5892-46AC-ABD0-DE4BF5AD71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2476500"/>
            <a:ext cx="4476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484B49"/>
                </a:solidFill>
                <a:latin typeface="Arial"/>
                <a:ea typeface="Arial"/>
                <a:cs typeface="Arial"/>
              </a:rPr>
              <a:t>Reliable milk supply, processor earnings, dividends, governance rights and downside protection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48593C1-41A1-4D8E-9818-AB334E2E0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09900"/>
            <a:ext cx="10287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C6BD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577F5C7-55C7-450A-89B9-EB7D04907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43250"/>
            <a:ext cx="2286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RWANDA GREEN FUND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826AEB9-1855-4C38-9B6F-B4495FECBC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6100" y="3143250"/>
            <a:ext cx="314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Verified climate adaptation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4196A17-D34B-496D-858E-7C9169C15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143250"/>
            <a:ext cx="4476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484B49"/>
                </a:solidFill>
                <a:latin typeface="Arial"/>
                <a:ea typeface="Arial"/>
                <a:cs typeface="Arial"/>
              </a:rPr>
              <a:t>Reserve days, efficient water use, drought-loss reduction, catchment protection and private capital mobilized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F02AB8-EC5E-4F33-87FC-9AED243FB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76650"/>
            <a:ext cx="10287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C6BD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6CB0D16-B074-4713-A76D-BA29AAF68E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0"/>
            <a:ext cx="2286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UNDP / DEVELOPMENT PARTNERS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F583557-4D64-49F3-BAAF-71E0A5D4A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6100" y="3810000"/>
            <a:ext cx="314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Bankability and inclusion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74066AC-9E5F-4460-996B-ADC90E5CD6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3810000"/>
            <a:ext cx="4476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484B49"/>
                </a:solidFill>
                <a:latin typeface="Arial"/>
                <a:ea typeface="Arial"/>
                <a:cs typeface="Arial"/>
              </a:rPr>
              <a:t>Project preparation, safeguards, farmer participation, gender outcomes and replicable blended-finance design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18F618B-233C-4450-ADA0-A6B29A8A0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43400"/>
            <a:ext cx="10287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C6BD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8CCF83D-6A5E-4E7E-A38F-179F5FC67B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76750"/>
            <a:ext cx="2286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PRIVATE INVESTORS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2859E7F-64B0-4C88-9C2A-4600BF546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6100" y="4476750"/>
            <a:ext cx="314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Commercial return and exit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774EF91-57A2-40AE-B555-CD9FF8AA5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4476750"/>
            <a:ext cx="4476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484B49"/>
                </a:solidFill>
                <a:latin typeface="Arial"/>
                <a:ea typeface="Arial"/>
                <a:cs typeface="Arial"/>
              </a:rPr>
              <a:t>Contracted cash flow, capable operator, capital discipline, minority protections and a credible liquidity route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7497289-01CA-459D-8B7E-9D4B17CC6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10150"/>
            <a:ext cx="10287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C6BD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AF2BF3A7-1518-4435-8465-EBF336D8C7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0"/>
            <a:ext cx="2286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GOVERNMENT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4B2599E-84FD-4001-A209-DA92C78AAB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6100" y="5143500"/>
            <a:ext cx="314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Resilience and economic value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0AAFEDD9-E0F6-4F30-A3E0-EB7731954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96050" y="5143500"/>
            <a:ext cx="44767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484B49"/>
                </a:solidFill>
                <a:latin typeface="Arial"/>
                <a:ea typeface="Arial"/>
                <a:cs typeface="Arial"/>
              </a:rPr>
              <a:t>Milk security, rural income, productive infrastructure, tax base and reduced emergency response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AAF1486-A1A5-4F60-9F80-424295E86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9334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484B49"/>
                </a:solidFill>
                <a:latin typeface="Arial"/>
                <a:ea typeface="Arial"/>
                <a:cs typeface="Arial"/>
              </a:rPr>
              <a:t>Each investor receives a separate term sheet, diligence pack and reporting schedule.</a:t>
            </a:r>
          </a:p>
        </p:txBody>
      </p:sp>
    </p:spTree>
    <p:extLst>
      <p:ext uri="{BB962C8B-B14F-4D97-AF65-F5344CB8AC3E}">
        <p14:creationId xmlns:p14="http://schemas.microsoft.com/office/powerpoint/2010/main" val="509563768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C111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EB7A225-ADD3-46FB-A580-1F35D0B6D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000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9487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8F5E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8F5ED"/>
                </a:solidFill>
                <a:latin typeface="Arial"/>
                <a:ea typeface="Arial"/>
                <a:cs typeface="Arial"/>
              </a:rPr>
              <a:t>INGOGA CAPITAL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A831F06-52E9-42E3-BCB8-A6081850BD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23850"/>
            <a:ext cx="3143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667"/>
          </a:bodyPr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750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19  /  RSSB CASE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A872D8F-A782-4EB6-9262-261141BD31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108108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8F5ED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F8F5ED"/>
                </a:solidFill>
                <a:latin typeface="Arial"/>
                <a:ea typeface="Arial"/>
                <a:cs typeface="Arial"/>
              </a:rPr>
              <a:t>Milk security protects an existing industrial investment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185363-7484-4527-870E-ECB0EC24F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81150"/>
            <a:ext cx="10287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C9D0C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C9D0CB"/>
                </a:solidFill>
                <a:latin typeface="Arial"/>
                <a:ea typeface="Arial"/>
                <a:cs typeface="Arial"/>
              </a:rPr>
              <a:t>RSSB's full ownership of Inyange creates a direct interest in reliable raw-milk supply, plant utilization and profitable market growth.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22A57C5-67D5-4897-A126-9A83A434A7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47900"/>
            <a:ext cx="2286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939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PORTFOLIO LOGIC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851F57-9FBD-41B5-B04E-7E5C170F7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47950"/>
            <a:ext cx="2381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8F5ED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8F5ED"/>
                </a:solidFill>
                <a:latin typeface="Arial"/>
                <a:ea typeface="Arial"/>
                <a:cs typeface="Arial"/>
              </a:rPr>
              <a:t>Farm and water assets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FA2296-5436-463A-8185-25EC80943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62300" y="2667000"/>
            <a:ext cx="419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377"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51CC821-C3EC-43C8-A02B-A937709DA0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52850" y="2647950"/>
            <a:ext cx="2381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8F5ED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8F5ED"/>
                </a:solidFill>
                <a:latin typeface="Arial"/>
                <a:ea typeface="Arial"/>
                <a:cs typeface="Arial"/>
              </a:rPr>
              <a:t>Steadier milk intake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F392E15-B4A2-40A2-8525-D9D539406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667000"/>
            <a:ext cx="419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377"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EC3619A-908D-4EE0-B025-FCAF300CE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96100" y="2647950"/>
            <a:ext cx="2000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8F5ED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8F5ED"/>
                </a:solidFill>
                <a:latin typeface="Arial"/>
                <a:ea typeface="Arial"/>
                <a:cs typeface="Arial"/>
              </a:rPr>
              <a:t>Higher asset use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D448A97-3C3F-40E0-B82C-39795A3E7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67800" y="2667000"/>
            <a:ext cx="4191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377"/>
          </a:bodyPr>
          <a:lstStyle xmlns:a="http://schemas.openxmlformats.org/drawingml/2006/main"/>
          <a:p xmlns:a="http://schemas.openxmlformats.org/drawingml/2006/main">
            <a:pPr algn="ctr">
              <a:defRPr sz="2100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2100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→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0B84C48-8EF9-40D9-BE18-6FA7F176C0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58350" y="2647950"/>
            <a:ext cx="17145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095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8F5ED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8F5ED"/>
                </a:solidFill>
                <a:latin typeface="Arial"/>
                <a:ea typeface="Arial"/>
                <a:cs typeface="Arial"/>
              </a:rPr>
              <a:t>Earnings and value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F1AC46D-10D4-4C83-83E2-9EB1DE0CB9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90950"/>
            <a:ext cx="2000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939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FIDUCIARY TEST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A3055BE-3C6F-46FF-A399-8ED54893C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95750"/>
            <a:ext cx="476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D5DCD7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5DCD7"/>
                </a:solidFill>
                <a:latin typeface="Arial"/>
                <a:ea typeface="Arial"/>
                <a:cs typeface="Arial"/>
              </a:rPr>
              <a:t>Commercial return after risk; preservation of pension capital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2FDE66A-6D79-45AD-8132-EA8708696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3790950"/>
            <a:ext cx="2000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939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CONTROL TEST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4205066-655C-44E8-BDD9-F6A693B2F0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4095750"/>
            <a:ext cx="476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D5DCD7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5DCD7"/>
                </a:solidFill>
                <a:latin typeface="Arial"/>
                <a:ea typeface="Arial"/>
                <a:cs typeface="Arial"/>
              </a:rPr>
              <a:t>Board rights, independent directors, capable strategic operator and audited reporting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41B4E2C-A454-44EA-A9E7-0E532539F8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81550"/>
            <a:ext cx="2000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939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CONCENTRATION TEST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DD6601F-39C7-42B6-97F2-E120B2AFA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86350"/>
            <a:ext cx="476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D5DCD7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5DCD7"/>
                </a:solidFill>
                <a:latin typeface="Arial"/>
                <a:ea typeface="Arial"/>
                <a:cs typeface="Arial"/>
              </a:rPr>
              <a:t>Avoid uncontrolled exposure to one processor, geography, buyer or climate zone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928B99B-3B9B-46A9-BD0F-BEA906604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4781550"/>
            <a:ext cx="2000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939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LIQUIDITY TEST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55126CD-C205-435D-BF85-DAED8A3F3B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5086350"/>
            <a:ext cx="476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D5DCD7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5DCD7"/>
                </a:solidFill>
                <a:latin typeface="Arial"/>
                <a:ea typeface="Arial"/>
                <a:cs typeface="Arial"/>
              </a:rPr>
              <a:t>Defined distributions, refinancing options and eventual sale or capital-market route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581148C-669A-43F9-8754-5863E5A1FC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9334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484B49"/>
                </a:solidFill>
                <a:latin typeface="Arial"/>
                <a:ea typeface="Arial"/>
                <a:cs typeface="Arial"/>
              </a:rPr>
              <a:t>Strategic benefit does not replace investment discipline. RSSB requires an arm's-length commercial case.</a:t>
            </a:r>
          </a:p>
        </p:txBody>
      </p:sp>
    </p:spTree>
    <p:extLst>
      <p:ext uri="{BB962C8B-B14F-4D97-AF65-F5344CB8AC3E}">
        <p14:creationId xmlns:p14="http://schemas.microsoft.com/office/powerpoint/2010/main" val="570818503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3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A2B2A37-9F2D-48BA-B1F6-7CB6E2C099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000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9487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INGOGA CAPITAL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742546-02C9-4C51-9DDD-EA87E2FD3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23850"/>
            <a:ext cx="3143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667"/>
          </a:bodyPr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750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20  /  PROCESSOR STRATEGY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6CC344-A944-4FD5-B86A-1A64A33D9B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108108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Inyange anchors the thesis; other processors diversify it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153F15-9226-4BBC-BDC6-DEFC5FC5EB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81150"/>
            <a:ext cx="10287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484B49"/>
                </a:solidFill>
                <a:latin typeface="Arial"/>
                <a:ea typeface="Arial"/>
                <a:cs typeface="Arial"/>
              </a:rPr>
              <a:t>Expansion into Blessed Dairies or another processor should follow independent diligence, valuation and competition review.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3EE4114-F5E8-4182-BC26-70489B9124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81250"/>
            <a:ext cx="3143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939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CORE HOLDING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4D853D8-5270-4B3A-84DB-97E6BB8CB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24150"/>
            <a:ext cx="3143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Inyange Industries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DDB9E64-B97A-4849-90FD-B8B9B3BFE7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57550"/>
            <a:ext cx="314325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484B49"/>
                </a:solidFill>
                <a:latin typeface="Arial"/>
                <a:ea typeface="Arial"/>
                <a:cs typeface="Arial"/>
              </a:rPr>
              <a:t>Protect raw-milk supply and improve utilization across existing processing assets. Establish arm's-length supply and service agreements.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24BF8C6-A751-4EAC-8448-24D296A31A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2381250"/>
            <a:ext cx="3143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939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GROWTH INVESTMENT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535854C-B8E4-4B18-95C3-A1B13EFC7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2724150"/>
            <a:ext cx="3143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Blessed Dairies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1A25435-E288-48F9-91EB-3CA15729A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24350" y="3257550"/>
            <a:ext cx="314325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484B49"/>
                </a:solidFill>
                <a:latin typeface="Arial"/>
                <a:ea typeface="Arial"/>
                <a:cs typeface="Arial"/>
              </a:rPr>
              <a:t>Evaluate minority growth capital, equipment finance or a supply-linked facility. Official records confirm a diversified certified product range and a Gicumbi processing base.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7D36045-971E-47F1-AE2E-8D28D2666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381250"/>
            <a:ext cx="3143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939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FUTURE PIPELINE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571DD2C-5138-4463-92B8-67EEEF64B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724150"/>
            <a:ext cx="31432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Other qualified processors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05A6A31-4341-4756-84AD-F9CDE85242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257550"/>
            <a:ext cx="3143250" cy="1466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484B49"/>
                </a:solidFill>
                <a:latin typeface="Arial"/>
                <a:ea typeface="Arial"/>
                <a:cs typeface="Arial"/>
              </a:rPr>
              <a:t>Screen capacity, management, product margins, farmer network, governance and regional market potential before selecting candidates.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9467132-BD8D-4486-B623-04BE58E909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43500"/>
            <a:ext cx="1714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939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Capital options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0FE0AA3-1B83-40FE-83C2-DC185721F8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67350"/>
            <a:ext cx="10287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Minority equity • convertible instrument • equipment lease • working-capital line • guaranteed off-take facility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D997BCE-75F2-4A01-A9B8-5D6986A69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9334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484B49"/>
                </a:solidFill>
                <a:latin typeface="Arial"/>
                <a:ea typeface="Arial"/>
                <a:cs typeface="Arial"/>
              </a:rPr>
              <a:t>No acquisition or investment by RSSB, Ingoga Capital or another party is assumed or announced.</a:t>
            </a:r>
          </a:p>
        </p:txBody>
      </p:sp>
    </p:spTree>
    <p:extLst>
      <p:ext uri="{BB962C8B-B14F-4D97-AF65-F5344CB8AC3E}">
        <p14:creationId xmlns:p14="http://schemas.microsoft.com/office/powerpoint/2010/main" val="637653044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3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715A9C5-D807-4AD5-BFBD-1B7BFDBCD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000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9487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INGOGA CAPITAL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BC769B4-801B-4D64-B612-451E70650A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23850"/>
            <a:ext cx="3143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667"/>
          </a:bodyPr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750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21  /  RETURN STRUCTURE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9E742E-F88B-4BAA-B20B-9BA2DE85D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108108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Cash distributions follow operating performance and capital priority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9D96B8E-C145-440F-A6AC-63CBBDF87C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81150"/>
            <a:ext cx="10287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484B49"/>
                </a:solidFill>
                <a:latin typeface="Arial"/>
                <a:ea typeface="Arial"/>
                <a:cs typeface="Arial"/>
              </a:rPr>
              <a:t>The structure protects senior capital while preserving a transparent return for farmers and growth equity.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421AAE-40A2-4555-9CC4-5F159EC1A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47900"/>
            <a:ext cx="4953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B084E2-8CA3-4642-9725-67EC2D95DC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2247900"/>
            <a:ext cx="2381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OPERATIONS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3203C68-B4A7-43D3-AAA1-14CCB6A6B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2247900"/>
            <a:ext cx="666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484B49"/>
                </a:solidFill>
                <a:latin typeface="Arial"/>
                <a:ea typeface="Arial"/>
                <a:cs typeface="Arial"/>
              </a:rPr>
              <a:t>Feed, labour, veterinary care, energy, water and logistics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A029CBE-FE3E-444B-B6A9-0AC2034EE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62250"/>
            <a:ext cx="10287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C6BD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3A2299F-6C21-4661-98E9-F3E34AF6BA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33700"/>
            <a:ext cx="4953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2B0B9BA-7696-4A6B-8793-2AD5E407C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2933700"/>
            <a:ext cx="2381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SENIOR OBLIGATIONS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43A73C2-2C4D-4C7B-8247-A4E1AF2B51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2933700"/>
            <a:ext cx="666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484B49"/>
                </a:solidFill>
                <a:latin typeface="Arial"/>
                <a:ea typeface="Arial"/>
                <a:cs typeface="Arial"/>
              </a:rPr>
              <a:t>Taxes, insurance, debt service and required maintenance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89C11AB-E171-40D7-90E9-C5A375FF5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48050"/>
            <a:ext cx="10287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C6BD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D80A63E-824A-4BE1-9E3E-8B7DFBFFC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19500"/>
            <a:ext cx="4953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A0781CC-3BA4-4948-897B-867B953DD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3619500"/>
            <a:ext cx="2381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RESERVES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0125CA1-D189-44C2-8EE6-B7AB9D9F3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3619500"/>
            <a:ext cx="666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484B49"/>
                </a:solidFill>
                <a:latin typeface="Arial"/>
                <a:ea typeface="Arial"/>
                <a:cs typeface="Arial"/>
              </a:rPr>
              <a:t>Drought liquidity, herd replacement and major repairs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E0BE4B9-B05E-47E7-B2C7-5B4F2DF50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33850"/>
            <a:ext cx="10287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C6B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320864B-5D02-4EF5-906C-8ADA452E0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05300"/>
            <a:ext cx="4953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6F36207-C7D6-44C9-9F8F-02C1728098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4305300"/>
            <a:ext cx="2381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FARMER RETURN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82BDF4F-A36A-4839-8F35-4B6DDE48C0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305300"/>
            <a:ext cx="666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Lease payments or distributions on farmer equity units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6AA0838-A372-4E65-BA7E-D8F6A6424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9650"/>
            <a:ext cx="10287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C6B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6C3A949-BC82-4EFE-8D9D-367EF88C0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91100"/>
            <a:ext cx="4953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D357E9E-0967-4121-9DAF-BC5809059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4991100"/>
            <a:ext cx="2381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INVESTOR RETURN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0921C76-5A47-445E-89E1-E89CF6D9FD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991100"/>
            <a:ext cx="666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Preferred return, ordinary dividends and retained growth capital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C402CFF-63E4-4AF8-A5A8-9A707DC17A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9334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484B49"/>
                </a:solidFill>
                <a:latin typeface="Arial"/>
                <a:ea typeface="Arial"/>
                <a:cs typeface="Arial"/>
              </a:rPr>
              <a:t>Final priority, preferred return, dividend policy and reserve tests require negotiation and legal review.</a:t>
            </a:r>
          </a:p>
        </p:txBody>
      </p:sp>
    </p:spTree>
    <p:extLst>
      <p:ext uri="{BB962C8B-B14F-4D97-AF65-F5344CB8AC3E}">
        <p14:creationId xmlns:p14="http://schemas.microsoft.com/office/powerpoint/2010/main" val="1941999598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0C111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D80C976-3065-4C3B-9213-92ACA3895D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000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9487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8F5E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8F5ED"/>
                </a:solidFill>
                <a:latin typeface="Arial"/>
                <a:ea typeface="Arial"/>
                <a:cs typeface="Arial"/>
              </a:rPr>
              <a:t>INGOGA CAPITAL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AF4E1A-AA2A-48FF-96A2-8B7A6B46A1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23850"/>
            <a:ext cx="3143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667"/>
          </a:bodyPr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750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22  /  MANAGEMENT LEAD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051EE7A-EA53-4D00-91C9-78F7F36A0B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108108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8F5ED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F8F5ED"/>
                </a:solidFill>
                <a:latin typeface="Arial"/>
                <a:ea typeface="Arial"/>
                <a:cs typeface="Arial"/>
              </a:rPr>
              <a:t>Ingoga Capital leads development and investment management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8BDC3A-2458-491C-B266-D818E5BBA4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81150"/>
            <a:ext cx="10287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C9D0C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C9D0CB"/>
                </a:solidFill>
                <a:latin typeface="Arial"/>
                <a:ea typeface="Arial"/>
                <a:cs typeface="Arial"/>
              </a:rPr>
              <a:t>Ingoga Capital coordinates the transaction while technical operators retain accountable operating roles.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9E95BC6-6EFD-4D68-B112-0986C94EE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3050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DEVELOPMENT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C589511-602B-490C-9427-DA624047C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67000"/>
            <a:ext cx="47625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F8F5ED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F8F5ED"/>
                </a:solidFill>
                <a:latin typeface="Arial"/>
                <a:ea typeface="Arial"/>
                <a:cs typeface="Arial"/>
              </a:rPr>
              <a:t>Own the data room, feasibility programme, partner process and investment memorandum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FB68DE4-A128-48FF-B0AF-5DADB5E23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6950" y="23050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STRUCTURING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ED7D00A-EE06-445E-A500-30F89FF9D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6950" y="2667000"/>
            <a:ext cx="47625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F8F5ED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F8F5ED"/>
                </a:solidFill>
                <a:latin typeface="Arial"/>
                <a:ea typeface="Arial"/>
                <a:cs typeface="Arial"/>
              </a:rPr>
              <a:t>Design the vehicles, capital stack, term sheets, covenants and farmer participation model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9A36D43-829C-496D-8B56-8A938E43C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338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CAPITAL FORMATION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E1C56E-7C0B-40A9-A1FF-E46905059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95750"/>
            <a:ext cx="47625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F8F5ED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F8F5ED"/>
                </a:solidFill>
                <a:latin typeface="Arial"/>
                <a:ea typeface="Arial"/>
                <a:cs typeface="Arial"/>
              </a:rPr>
              <a:t>Coordinate RSSB, Green Fund, UNDP, government, lenders and private co-investors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02283E1-EC58-41A3-9523-3977C6A9D8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6950" y="37338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MONITORING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AFA8D61-9AA2-46FA-80BC-42AB25A5D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76950" y="4095750"/>
            <a:ext cx="47625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F8F5ED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F8F5ED"/>
                </a:solidFill>
                <a:latin typeface="Arial"/>
                <a:ea typeface="Arial"/>
                <a:cs typeface="Arial"/>
              </a:rPr>
              <a:t>Issue financial, climate, herd, water and impact reporting against agreed covenants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8C813EE-E160-4F82-A4CC-BB9559C807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76850"/>
            <a:ext cx="1809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939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Governance boundary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E00D12F-3129-428A-AB08-C2E870F5A7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81650"/>
            <a:ext cx="10287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8596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D5DCD7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D5DCD7"/>
                </a:solidFill>
                <a:latin typeface="Arial"/>
                <a:ea typeface="Arial"/>
                <a:cs typeface="Arial"/>
              </a:rPr>
              <a:t>Independent engineers design water assets. A qualified dairy operator manages cattle. Investors and farmer representatives govern reserved matters.</a:t>
            </a:r>
          </a:p>
        </p:txBody>
      </p:sp>
    </p:spTree>
    <p:extLst>
      <p:ext uri="{BB962C8B-B14F-4D97-AF65-F5344CB8AC3E}">
        <p14:creationId xmlns:p14="http://schemas.microsoft.com/office/powerpoint/2010/main" val="179580350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3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E835ED99-7C80-4C94-88E8-0C5F1E25E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000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9487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INGOGA CAPITAL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64794B8-AA88-4A4D-8C96-4B31D4ED8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23850"/>
            <a:ext cx="3143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667"/>
          </a:bodyPr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750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23  /  INVESTOR ASK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BF4AA37-E003-4831-AD45-51622307A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108108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A staged commitment protects capital before construction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2063F18-ADBB-477D-955A-1F53E1A7CA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81150"/>
            <a:ext cx="10287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484B49"/>
                </a:solidFill>
                <a:latin typeface="Arial"/>
                <a:ea typeface="Arial"/>
                <a:cs typeface="Arial"/>
              </a:rPr>
              <a:t>The immediate request funds project preparation and secures conditional participation in the pilot financing round.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19EFD6-B4B2-4A95-92D1-FDBEC757B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47900"/>
            <a:ext cx="2286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RSSB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27E405C-2400-4934-A574-F07EC44829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6100" y="2247900"/>
            <a:ext cx="285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Anchor diligence partner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7AF64D-3306-4BEF-9091-307C6F544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47900"/>
            <a:ext cx="476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484B49"/>
                </a:solidFill>
                <a:latin typeface="Arial"/>
                <a:ea typeface="Arial"/>
                <a:cs typeface="Arial"/>
              </a:rPr>
              <a:t>Share Inyange operating data under NDA; assess strategic equity or debt subject to investment committee approval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F5B594B-DDA5-41E4-A9B6-348168F31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81300"/>
            <a:ext cx="10287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C6BD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C250BD-F9A3-42A3-8B78-BBB9B2D33D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14650"/>
            <a:ext cx="2286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GREEN FUND RWANDA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B84909D-E5C3-4A3D-9E42-0B40C1B8F4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6100" y="2914650"/>
            <a:ext cx="285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723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Climate preparation and first-loss support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6E36B8C-1BE2-4519-902E-6C6C4E95D5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914650"/>
            <a:ext cx="476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484B49"/>
                </a:solidFill>
                <a:latin typeface="Arial"/>
                <a:ea typeface="Arial"/>
                <a:cs typeface="Arial"/>
              </a:rPr>
              <a:t>Fund water studies, safeguards, monitoring design and eligible resilience infrastructure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85264E-6C04-4D9B-9C0E-3DD10246E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48050"/>
            <a:ext cx="10287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C6BD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B60AEE-215E-4387-A604-DDA9422928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81400"/>
            <a:ext cx="2286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UNDP / PARTNERS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C84CB1D-718A-4AD5-9E70-C1CC5FB55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6100" y="3581400"/>
            <a:ext cx="285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Technical assistance and transaction support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34CBD14-03ED-410F-BFA1-43D17E35B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581400"/>
            <a:ext cx="476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484B49"/>
                </a:solidFill>
                <a:latin typeface="Arial"/>
                <a:ea typeface="Arial"/>
                <a:cs typeface="Arial"/>
              </a:rPr>
              <a:t>Strengthen bankability, safeguards, farmer inclusion and blended-finance documentation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FFCA7BC-6DBB-4F14-BF06-810C165CE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14800"/>
            <a:ext cx="10287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C6BD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BF7BEFB-4888-42A6-92C6-47C20A17A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48150"/>
            <a:ext cx="2286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9775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PRIVATE INVESTORS / LENDERS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3442974-62EC-421D-BDEC-250375812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6100" y="4248150"/>
            <a:ext cx="285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Conditional capital indication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936FE38-20F2-470D-A710-D921E07AE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248150"/>
            <a:ext cx="476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484B49"/>
                </a:solidFill>
                <a:latin typeface="Arial"/>
                <a:ea typeface="Arial"/>
                <a:cs typeface="Arial"/>
              </a:rPr>
              <a:t>Provide return requirements, tenor, security expectations and diligence conditions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3746144-44CF-4C9C-8650-6119B85EE3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81550"/>
            <a:ext cx="10287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C6BD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3B80B2E-8C27-45AA-872F-CA1A32A645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14900"/>
            <a:ext cx="2286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GOVERNMENT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11CC238-5C6B-405B-8364-FAF7A6651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86100" y="4914900"/>
            <a:ext cx="285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125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Enabling infrastructure and approvals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941FABA-B385-4D2B-B1F7-7579841146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914900"/>
            <a:ext cx="476250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484B49"/>
                </a:solidFill>
                <a:latin typeface="Arial"/>
                <a:ea typeface="Arial"/>
                <a:cs typeface="Arial"/>
              </a:rPr>
              <a:t>Coordinate sites, permits, public assets and alignment with national programmes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A126275-6CED-4CBE-831D-E5CCAA4647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9334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484B49"/>
                </a:solidFill>
                <a:latin typeface="Arial"/>
                <a:ea typeface="Arial"/>
                <a:cs typeface="Arial"/>
              </a:rPr>
              <a:t>All requests remain subject to each institution's mandate, procurement, safeguards and approval process.</a:t>
            </a:r>
          </a:p>
        </p:txBody>
      </p:sp>
    </p:spTree>
    <p:extLst>
      <p:ext uri="{BB962C8B-B14F-4D97-AF65-F5344CB8AC3E}">
        <p14:creationId xmlns:p14="http://schemas.microsoft.com/office/powerpoint/2010/main" val="554998704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0C111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6B25B33-80F6-48CC-A275-9619C8D41B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000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9487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8F5E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8F5ED"/>
                </a:solidFill>
                <a:latin typeface="Arial"/>
                <a:ea typeface="Arial"/>
                <a:cs typeface="Arial"/>
              </a:rPr>
              <a:t>INGOGA CAPITAL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2776F9-B455-4803-8CF4-38EDAB880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23850"/>
            <a:ext cx="3143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667"/>
          </a:bodyPr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750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24  /  PILOT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EE6E583-D4C3-440F-91A2-679E7672E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108108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8F5ED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F8F5ED"/>
                </a:solidFill>
                <a:latin typeface="Arial"/>
                <a:ea typeface="Arial"/>
                <a:cs typeface="Arial"/>
              </a:rPr>
              <a:t>Start with one 300–500 cow operating cluster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0CAC64-3191-4EFC-B1ED-9E172ABFAD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81150"/>
            <a:ext cx="10287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C9D0C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C9D0CB"/>
                </a:solidFill>
                <a:latin typeface="Arial"/>
                <a:ea typeface="Arial"/>
                <a:cs typeface="Arial"/>
              </a:rPr>
              <a:t>The pilot should prove governance, water reliability and unit economics through two dry seasons before replication.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068E3D8-675B-49B1-B308-24B8755CB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76500"/>
            <a:ext cx="2324100" cy="24193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202923"/>
          </a:solidFill>
          <a:ln xmlns:a="http://schemas.openxmlformats.org/drawingml/2006/main" w="9525">
            <a:solidFill>
              <a:srgbClr val="4E5A54"/>
            </a:solidFill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634A475-7A43-4F7D-95C1-21ADDBA31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724150"/>
            <a:ext cx="1981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0–90 DAYS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D067DA0-7FB5-474B-8523-CD66B30F1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219450"/>
            <a:ext cx="198120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8F5ED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8F5ED"/>
                </a:solidFill>
                <a:latin typeface="Arial"/>
                <a:ea typeface="Arial"/>
                <a:cs typeface="Arial"/>
              </a:rPr>
              <a:t>Data room, farmer consultation, site screen, off-take term sheet, concept engineering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BB00EFA-B59D-4578-B5A3-4B67B4AEF8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2476500"/>
            <a:ext cx="2324100" cy="24193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202923"/>
          </a:solidFill>
          <a:ln xmlns:a="http://schemas.openxmlformats.org/drawingml/2006/main" w="9525">
            <a:solidFill>
              <a:srgbClr val="4E5A54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7AF769-1FE9-4A1D-845E-ACD10A11D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2724150"/>
            <a:ext cx="1981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3–6 MONTHS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7BAB757-FCA8-4A22-ADE9-ABE638BF7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05200" y="3219450"/>
            <a:ext cx="198120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8F5ED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8F5ED"/>
                </a:solidFill>
                <a:latin typeface="Arial"/>
                <a:ea typeface="Arial"/>
                <a:cs typeface="Arial"/>
              </a:rPr>
              <a:t>Hydrology, geotechnical work, land rights, water permit, ESIA, legal structure, investment memo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42E8370-CB0B-420E-BFA7-D3454219A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57900" y="2476500"/>
            <a:ext cx="2324100" cy="24193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29241F"/>
          </a:solidFill>
          <a:ln xmlns:a="http://schemas.openxmlformats.org/drawingml/2006/main" w="9525">
            <a:solidFill>
              <a:srgbClr val="4E5A54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9C4DED7-C372-4B89-BDE2-7AB4042618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2724150"/>
            <a:ext cx="1981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6–18 MONTHS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EA9ECF3-13F4-4663-AFB8-6E5B3C1FE8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29350" y="3219450"/>
            <a:ext cx="198120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8F5ED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8F5ED"/>
                </a:solidFill>
                <a:latin typeface="Arial"/>
                <a:ea typeface="Arial"/>
                <a:cs typeface="Arial"/>
              </a:rPr>
              <a:t>Build water and farm assets; recruit operator; register cattle; commission systems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FA10D1A-13E6-4232-837C-4192E61C4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82050" y="2476500"/>
            <a:ext cx="2324100" cy="24193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29241F"/>
          </a:solidFill>
          <a:ln xmlns:a="http://schemas.openxmlformats.org/drawingml/2006/main" w="9525">
            <a:solidFill>
              <a:srgbClr val="4E5A54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24B5DEF-EEF6-4436-92D0-FB7F4021C3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2724150"/>
            <a:ext cx="1981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18–36 MONTHS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B644B57-3607-4275-B71F-E5A6063EA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0" y="3219450"/>
            <a:ext cx="198120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F8F5ED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F8F5ED"/>
                </a:solidFill>
                <a:latin typeface="Arial"/>
                <a:ea typeface="Arial"/>
                <a:cs typeface="Arial"/>
              </a:rPr>
              <a:t>Operate across two dry seasons; audit results; decide replicate, redesign or stop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9DCB583-DCEE-4A24-8411-F24AA2094E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95900"/>
            <a:ext cx="1524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939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Scale trigger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3789551-E5F2-43F5-A5AE-36F6904F5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81650"/>
            <a:ext cx="10287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0492"/>
          </a:bodyPr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F8F5ED"/>
                </a:solidFill>
                <a:latin typeface="Arial"/>
                <a:ea typeface="Arial"/>
                <a:cs typeface="Arial"/>
              </a:defRPr>
            </a:pPr>
            <a:r>
              <a:rPr sz="1425" b="1">
                <a:solidFill>
                  <a:srgbClr val="F8F5ED"/>
                </a:solidFill>
                <a:latin typeface="Arial"/>
                <a:ea typeface="Arial"/>
                <a:cs typeface="Arial"/>
              </a:rPr>
              <a:t>Reserve days achieved • positive operating margin • acceptable DSCR • farmer retention • welfare compliance • permit compliance</a:t>
            </a:r>
          </a:p>
        </p:txBody>
      </p:sp>
    </p:spTree>
    <p:extLst>
      <p:ext uri="{BB962C8B-B14F-4D97-AF65-F5344CB8AC3E}">
        <p14:creationId xmlns:p14="http://schemas.microsoft.com/office/powerpoint/2010/main" val="1544706286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3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7FCDBFFC-E141-4C59-A9D4-5EEC7FF4A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000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9487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INGOGA CAPITAL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3BF2D73-AB62-4D71-A22A-82346579B2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23850"/>
            <a:ext cx="3143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667"/>
          </a:bodyPr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750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25  /  RISK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8AD66A0-C140-4ED4-B79B-9148C8E650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108108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Bankability depends on disciplined downside protection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42F729-7A03-4B23-9F0D-BBC29BEF68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81150"/>
            <a:ext cx="10287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484B49"/>
                </a:solidFill>
                <a:latin typeface="Arial"/>
                <a:ea typeface="Arial"/>
                <a:cs typeface="Arial"/>
              </a:rPr>
              <a:t>The largest risks are manageable only if assigned before construction.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E30223-668B-4D3A-9A54-57AD92F82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133600"/>
            <a:ext cx="2381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RISK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8F2057E-F519-4AE5-8632-D79DCC399B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2133600"/>
            <a:ext cx="95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LEVEL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8307E6-5045-4097-AD72-AD7741C03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2133600"/>
            <a:ext cx="5905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PRIMARY MITIGATION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8B325F5-F22D-464A-8A9C-1E035C68C2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5745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HYDROLOGY / SILT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306AA1-889A-4385-9C27-D7D97809C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2457450"/>
            <a:ext cx="95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A1483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A1483F"/>
                </a:solidFill>
                <a:latin typeface="Arial"/>
                <a:ea typeface="Arial"/>
                <a:cs typeface="Arial"/>
              </a:rPr>
              <a:t>High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0F5A94-B605-4038-8D6F-3CF6732E0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2457450"/>
            <a:ext cx="619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484B49"/>
                </a:solidFill>
                <a:latin typeface="Arial"/>
                <a:ea typeface="Arial"/>
                <a:cs typeface="Arial"/>
              </a:rPr>
              <a:t>Yield study, sediment plan, staged storage, trigger curve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3954D1-66D3-4B2D-A3DE-BDEF0E01C6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67025"/>
            <a:ext cx="10287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C6BD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FB5841-96FD-4099-A517-5F0D738FB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5275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LAND / PERMITS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472969F-D079-445D-A998-4463274FD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2952750"/>
            <a:ext cx="95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A1483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A1483F"/>
                </a:solidFill>
                <a:latin typeface="Arial"/>
                <a:ea typeface="Arial"/>
                <a:cs typeface="Arial"/>
              </a:rPr>
              <a:t>High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DC385D2-8650-4174-AB82-7707D8CBF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2952750"/>
            <a:ext cx="619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484B49"/>
                </a:solidFill>
                <a:latin typeface="Arial"/>
                <a:ea typeface="Arial"/>
                <a:cs typeface="Arial"/>
              </a:rPr>
              <a:t>Title and access diligence, water permit, ESIA, grievance process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9DDFFBF-23E1-442B-82BA-6F9A4757B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362325"/>
            <a:ext cx="10287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C6BD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0A8ECD-B2B2-4E91-8967-CC8A02FED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4805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DISEASE / WELFARE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21741FB-2FB2-4947-900F-1C9C9E375A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3448050"/>
            <a:ext cx="95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A1483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A1483F"/>
                </a:solidFill>
                <a:latin typeface="Arial"/>
                <a:ea typeface="Arial"/>
                <a:cs typeface="Arial"/>
              </a:rPr>
              <a:t>High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8D884C1-9719-40A7-87A8-048B158BF1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448050"/>
            <a:ext cx="619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484B49"/>
                </a:solidFill>
                <a:latin typeface="Arial"/>
                <a:ea typeface="Arial"/>
                <a:cs typeface="Arial"/>
              </a:rPr>
              <a:t>Quarantine, vaccination, veterinarian, insurance, audit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DE346F9-792C-4064-8B29-61B6EB815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57625"/>
            <a:ext cx="10287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C6BD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B855ED9-3A58-4654-B411-2253C876A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4335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GOVERNANCE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D982459-9C70-46B1-A8F6-8FCE2FC6E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3943350"/>
            <a:ext cx="95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A1483F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A1483F"/>
                </a:solidFill>
                <a:latin typeface="Arial"/>
                <a:ea typeface="Arial"/>
                <a:cs typeface="Arial"/>
              </a:rPr>
              <a:t>High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078BA42-660F-46E6-AEBB-52AC9BDAEC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3943350"/>
            <a:ext cx="619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484B49"/>
                </a:solidFill>
                <a:latin typeface="Arial"/>
                <a:ea typeface="Arial"/>
                <a:cs typeface="Arial"/>
              </a:rPr>
              <a:t>Ring-fenced entities, reserved matters, independent audit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936996E-8C70-448E-AB3D-3241D52C3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52925"/>
            <a:ext cx="10287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C6BD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ED119513-E3B8-49E8-867F-D590BB2E15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3865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OFF-TAKE / PRICE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D568E77-0C6B-4A3D-9949-973164B7BE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4438650"/>
            <a:ext cx="95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718066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718066"/>
                </a:solidFill>
                <a:latin typeface="Arial"/>
                <a:ea typeface="Arial"/>
                <a:cs typeface="Arial"/>
              </a:rPr>
              <a:t>Medium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AE9CC250-6918-4730-AC65-F990E4B2D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4438650"/>
            <a:ext cx="619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484B49"/>
                </a:solidFill>
                <a:latin typeface="Arial"/>
                <a:ea typeface="Arial"/>
                <a:cs typeface="Arial"/>
              </a:rPr>
              <a:t>Quality-linked contract, multiple buyers, downside covenant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6FE4BB8-5731-46EC-98CE-1BCF18C6B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48225"/>
            <a:ext cx="10287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C6BD"/>
          </a:solidFill>
          <a:ln xmlns:a="http://schemas.openxmlformats.org/drawingml/2006/main" w="0">
            <a:noFill/>
          </a:ln>
        </p:spPr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C150F76-4FF9-4A4C-A174-D0C027037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3395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FARMER LIQUIDITY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23CD831E-DF35-4350-9E57-2144B4EAD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4933950"/>
            <a:ext cx="95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718066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718066"/>
                </a:solidFill>
                <a:latin typeface="Arial"/>
                <a:ea typeface="Arial"/>
                <a:cs typeface="Arial"/>
              </a:rPr>
              <a:t>Medium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AA6517AB-36BA-4E13-8B95-5405A0F0C4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4933950"/>
            <a:ext cx="619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484B49"/>
                </a:solidFill>
                <a:latin typeface="Arial"/>
                <a:ea typeface="Arial"/>
                <a:cs typeface="Arial"/>
              </a:rPr>
              <a:t>Exit window, valuation formula, reserve and transfer rules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FBBD1611-2292-4EA6-9B1F-6FFC726AE5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43525"/>
            <a:ext cx="10287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C6BD"/>
          </a:solidFill>
          <a:ln xmlns:a="http://schemas.openxmlformats.org/drawingml/2006/main" w="0">
            <a:noFill/>
          </a:ln>
        </p:spPr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84535679-44CB-45F0-8072-DBC73A7A0E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42925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CAPEX / FX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99189DAC-F581-4EEA-B841-D3F48A31F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5429250"/>
            <a:ext cx="952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718066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718066"/>
                </a:solidFill>
                <a:latin typeface="Arial"/>
                <a:ea typeface="Arial"/>
                <a:cs typeface="Arial"/>
              </a:rPr>
              <a:t>Medium</a:t>
            </a:r>
          </a:p>
        </p:txBody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ABD14656-DB9A-4D35-BEFB-8972B329A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762500" y="5429250"/>
            <a:ext cx="6191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1050" b="0">
                <a:solidFill>
                  <a:srgbClr val="484B49"/>
                </a:solidFill>
                <a:latin typeface="Arial"/>
                <a:ea typeface="Arial"/>
                <a:cs typeface="Arial"/>
              </a:rPr>
              <a:t>Independent engineer, contingency, fixed-price packages where viable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D060BED5-728C-4048-B0BB-A97613D7EB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9334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484B49"/>
                </a:solidFill>
                <a:latin typeface="Arial"/>
                <a:ea typeface="Arial"/>
                <a:cs typeface="Arial"/>
              </a:rPr>
              <a:t>Residual risk and insurance availability require specialist review.</a:t>
            </a:r>
          </a:p>
        </p:txBody>
      </p:sp>
    </p:spTree>
    <p:extLst>
      <p:ext uri="{BB962C8B-B14F-4D97-AF65-F5344CB8AC3E}">
        <p14:creationId xmlns:p14="http://schemas.microsoft.com/office/powerpoint/2010/main" val="1575197249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0C111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07B93E3-33C8-4C3B-9B37-495635DBA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000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9487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F8F5E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8F5ED"/>
                </a:solidFill>
                <a:latin typeface="Arial"/>
                <a:ea typeface="Arial"/>
                <a:cs typeface="Arial"/>
              </a:rPr>
              <a:t>INGOGA CAPITAL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EE7B64-3E29-47FF-B78E-29DDB39A0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23850"/>
            <a:ext cx="3143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667"/>
          </a:bodyPr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750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26  /  DECISION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9FBE45-47A9-418B-9108-AC10D45CB9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108108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8F5ED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F8F5ED"/>
                </a:solidFill>
                <a:latin typeface="Arial"/>
                <a:ea typeface="Arial"/>
                <a:cs typeface="Arial"/>
              </a:rPr>
              <a:t>Development phase approval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5E141F-3D08-43CB-A096-21E50EF740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81150"/>
            <a:ext cx="10287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8148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C9D0CB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C9D0CB"/>
                </a:solidFill>
                <a:latin typeface="Arial"/>
                <a:ea typeface="Arial"/>
                <a:cs typeface="Arial"/>
              </a:rPr>
              <a:t>The immediate investment is a bankable pilot package that government, development partners, farmers and private capital can evaluate together.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1C5A3D8-DAD2-4DD8-905D-6FEC69CA5B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09800"/>
            <a:ext cx="4572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DE1F498-37BD-4AB6-97EF-B88BFD71F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2209800"/>
            <a:ext cx="2000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8F5ED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8F5ED"/>
                </a:solidFill>
                <a:latin typeface="Arial"/>
                <a:ea typeface="Arial"/>
                <a:cs typeface="Arial"/>
              </a:rPr>
              <a:t>SITE &amp; WATER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7B5AED-65FF-4EF5-9E3A-9C5BBFCC76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2209800"/>
            <a:ext cx="7239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D5DCD7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D5DCD7"/>
                </a:solidFill>
                <a:latin typeface="Arial"/>
                <a:ea typeface="Arial"/>
                <a:cs typeface="Arial"/>
              </a:rPr>
              <a:t>Shortlist two sites; complete water balance and fatal-flaw screen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04B043-2B34-4796-BB38-876588766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76550"/>
            <a:ext cx="4572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E6B302D-77C1-40AC-B156-8E4EDCFAC7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2876550"/>
            <a:ext cx="2000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8F5ED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8F5ED"/>
                </a:solidFill>
                <a:latin typeface="Arial"/>
                <a:ea typeface="Arial"/>
                <a:cs typeface="Arial"/>
              </a:rPr>
              <a:t>FARMER TERMS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CC3A77-3809-4C75-A7CD-69B4C88EB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2876550"/>
            <a:ext cx="7239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D5DCD7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D5DCD7"/>
                </a:solidFill>
                <a:latin typeface="Arial"/>
                <a:ea typeface="Arial"/>
                <a:cs typeface="Arial"/>
              </a:rPr>
              <a:t>Test equity, lease and service options with eligible owners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B1505E-15E6-482A-B75F-E01AFEBA0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543300"/>
            <a:ext cx="4572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6E5AC02-3DEE-4A5D-BAB2-97E8CB2EDF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3543300"/>
            <a:ext cx="2000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8F5ED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8F5ED"/>
                </a:solidFill>
                <a:latin typeface="Arial"/>
                <a:ea typeface="Arial"/>
                <a:cs typeface="Arial"/>
              </a:rPr>
              <a:t>COMMERCIAL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1AE06B-EEEA-4F6F-95FE-D3A43C2C70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3543300"/>
            <a:ext cx="7239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D5DCD7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D5DCD7"/>
                </a:solidFill>
                <a:latin typeface="Arial"/>
                <a:ea typeface="Arial"/>
                <a:cs typeface="Arial"/>
              </a:rPr>
              <a:t>Secure processor term sheet and confirm feed/logistics economics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CDD6B2E-3BF4-41AE-B450-A83A460830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10050"/>
            <a:ext cx="4572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3E56AFE-7A33-4246-AC71-19751F4B39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4210050"/>
            <a:ext cx="2000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8F5ED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8F5ED"/>
                </a:solidFill>
                <a:latin typeface="Arial"/>
                <a:ea typeface="Arial"/>
                <a:cs typeface="Arial"/>
              </a:rPr>
              <a:t>STRUCTURE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3CA30CD1-1564-48B5-A73A-5CB588BCC5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4210050"/>
            <a:ext cx="7239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D5DCD7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D5DCD7"/>
                </a:solidFill>
                <a:latin typeface="Arial"/>
                <a:ea typeface="Arial"/>
                <a:cs typeface="Arial"/>
              </a:rPr>
              <a:t>Draft WaterCo, DairyCo and Farmer Trust governance and contracts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B6E0E00-1521-40FA-9043-12F133C741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76800"/>
            <a:ext cx="4572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78DD6B9-5A99-4345-9C95-870333788E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4876800"/>
            <a:ext cx="2000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F8F5ED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8F5ED"/>
                </a:solidFill>
                <a:latin typeface="Arial"/>
                <a:ea typeface="Arial"/>
                <a:cs typeface="Arial"/>
              </a:rPr>
              <a:t>FINANCE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ABE2D4B-DE03-43F4-877C-5AB9901047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4876800"/>
            <a:ext cx="72390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D5DCD7"/>
                </a:solidFill>
                <a:latin typeface="Arial"/>
                <a:ea typeface="Arial"/>
                <a:cs typeface="Arial"/>
              </a:defRPr>
            </a:pPr>
            <a:r>
              <a:rPr sz="1350" b="1">
                <a:solidFill>
                  <a:srgbClr val="D5DCD7"/>
                </a:solidFill>
                <a:latin typeface="Arial"/>
                <a:ea typeface="Arial"/>
                <a:cs typeface="Arial"/>
              </a:rPr>
              <a:t>Build monthly model, downside cases and blended-capital mandate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8828295-FB91-414F-8E70-8AB0367E3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91200"/>
            <a:ext cx="103822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D8A68F"/>
                </a:solidFill>
                <a:latin typeface="Arial"/>
                <a:ea typeface="Arial"/>
                <a:cs typeface="Arial"/>
              </a:defRPr>
            </a:pPr>
            <a:r>
              <a:rPr sz="1500" b="1">
                <a:solidFill>
                  <a:srgbClr val="D8A68F"/>
                </a:solidFill>
                <a:latin typeface="Arial"/>
                <a:ea typeface="Arial"/>
                <a:cs typeface="Arial"/>
              </a:rPr>
              <a:t>90-day deliverable: investment memorandum + concept design + stakeholder term sheet + pilot financial model</a:t>
            </a:r>
          </a:p>
        </p:txBody>
      </p:sp>
    </p:spTree>
    <p:extLst>
      <p:ext uri="{BB962C8B-B14F-4D97-AF65-F5344CB8AC3E}">
        <p14:creationId xmlns:p14="http://schemas.microsoft.com/office/powerpoint/2010/main" val="2047778295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3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157E31-BBB2-4346-9C6F-549EBEC8D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"/>
            <a:ext cx="2000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9487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INGOGA CAPITAL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8CA9EC-9DCD-4C07-B6A4-80C6C716E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323850"/>
            <a:ext cx="314325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6667"/>
          </a:bodyPr>
          <a:lstStyle xmlns:a="http://schemas.openxmlformats.org/drawingml/2006/main"/>
          <a:p xmlns:a="http://schemas.openxmlformats.org/drawingml/2006/main">
            <a:pPr algn="r">
              <a:defRPr sz="750" b="1">
                <a:solidFill>
                  <a:srgbClr val="9E5136"/>
                </a:solidFill>
                <a:latin typeface="Arial"/>
                <a:ea typeface="Arial"/>
                <a:cs typeface="Arial"/>
              </a:defRPr>
            </a:pPr>
            <a:r>
              <a:rPr sz="750" b="1">
                <a:solidFill>
                  <a:srgbClr val="9E5136"/>
                </a:solidFill>
                <a:latin typeface="Arial"/>
                <a:ea typeface="Arial"/>
                <a:cs typeface="Arial"/>
              </a:rPr>
              <a:t>27  /  SOURCE REGISTER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982B9B8-9625-4879-AB81-C03E3812D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876300"/>
            <a:ext cx="10810875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111416"/>
                </a:solidFill>
                <a:latin typeface="Arial"/>
                <a:ea typeface="Arial"/>
                <a:cs typeface="Arial"/>
              </a:rPr>
              <a:t>Core evidence and diligence boundary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37AE9F2-70A3-4EB7-B8B0-F4460D692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81150"/>
            <a:ext cx="102870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1350" b="0">
                <a:solidFill>
                  <a:srgbClr val="484B49"/>
                </a:solidFill>
                <a:latin typeface="Arial"/>
                <a:ea typeface="Arial"/>
                <a:cs typeface="Arial"/>
              </a:rPr>
              <a:t>Primary sources were prioritized. Full URLs are preserved here and in the relevant slide notes.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9327C86-D451-40FD-ADCF-481F2703A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09800"/>
            <a:ext cx="495300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11416"/>
                </a:solidFill>
                <a:latin typeface="Arial"/>
                <a:ea typeface="Arial"/>
                <a:cs typeface="Arial"/>
              </a:rPr>
              <a:t>Rwanda Agriculture and Animal Resources Development Board</a:t>
            </a:r>
          </a:p>
          <a:p xmlns:a="http://schemas.openxmlformats.org/drawingml/2006/main">
            <a:pPr algn="l">
              <a:defRPr sz="1275" b="0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11416"/>
                </a:solidFill>
                <a:latin typeface="Arial"/>
                <a:ea typeface="Arial"/>
                <a:cs typeface="Arial"/>
              </a:rPr>
              <a:t>RDDP completion report • RAB annual report 2023/24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275" b="0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11416"/>
                </a:solidFill>
                <a:latin typeface="Arial"/>
                <a:ea typeface="Arial"/>
                <a:cs typeface="Arial"/>
              </a:rPr>
              <a:t>International Fund for Agricultural Development</a:t>
            </a:r>
          </a:p>
          <a:p xmlns:a="http://schemas.openxmlformats.org/drawingml/2006/main">
            <a:pPr algn="l">
              <a:defRPr sz="1275" b="0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11416"/>
                </a:solidFill>
                <a:latin typeface="Arial"/>
                <a:ea typeface="Arial"/>
                <a:cs typeface="Arial"/>
              </a:rPr>
              <a:t>RDDP2 project, design and 2025/2026 supervision • KIIWP2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275" b="0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11416"/>
                </a:solidFill>
                <a:latin typeface="Arial"/>
                <a:ea typeface="Arial"/>
                <a:cs typeface="Arial"/>
              </a:rPr>
              <a:t>Rwanda Water Resources Board</a:t>
            </a:r>
          </a:p>
          <a:p xmlns:a="http://schemas.openxmlformats.org/drawingml/2006/main">
            <a:pPr algn="l">
              <a:defRPr sz="1275" b="0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11416"/>
                </a:solidFill>
                <a:latin typeface="Arial"/>
                <a:ea typeface="Arial"/>
                <a:cs typeface="Arial"/>
              </a:rPr>
              <a:t>Muvumba design, construction progress and 2026 downstream financing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275" b="0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11416"/>
                </a:solidFill>
                <a:latin typeface="Arial"/>
                <a:ea typeface="Arial"/>
                <a:cs typeface="Arial"/>
              </a:rPr>
              <a:t>Ministry of Agriculture and Animal Resources / NISR</a:t>
            </a:r>
          </a:p>
          <a:p xmlns:a="http://schemas.openxmlformats.org/drawingml/2006/main">
            <a:pPr algn="l">
              <a:defRPr sz="1275" b="0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11416"/>
                </a:solidFill>
                <a:latin typeface="Arial"/>
                <a:ea typeface="Arial"/>
                <a:cs typeface="Arial"/>
              </a:rPr>
              <a:t>Annual sector statistics • Agricultural Household Survey 2024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18E852-1880-44B7-9B80-CDE89D7AE7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09800"/>
            <a:ext cx="4953000" cy="3429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11416"/>
                </a:solidFill>
                <a:latin typeface="Arial"/>
                <a:ea typeface="Arial"/>
                <a:cs typeface="Arial"/>
              </a:rPr>
              <a:t>Ministry of Finance and Economic Planning / Rwanda Green Fund</a:t>
            </a:r>
          </a:p>
          <a:p xmlns:a="http://schemas.openxmlformats.org/drawingml/2006/main">
            <a:pPr algn="l">
              <a:defRPr sz="1275" b="0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11416"/>
                </a:solidFill>
                <a:latin typeface="Arial"/>
                <a:ea typeface="Arial"/>
                <a:cs typeface="Arial"/>
              </a:rPr>
              <a:t>PSTA5/NST2-aligned climate finance • Intego • Ireme Invest • 2026 EU agreement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275" b="0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11416"/>
                </a:solidFill>
                <a:latin typeface="Arial"/>
                <a:ea typeface="Arial"/>
                <a:cs typeface="Arial"/>
              </a:rPr>
              <a:t>FAO / IFC</a:t>
            </a:r>
          </a:p>
          <a:p xmlns:a="http://schemas.openxmlformats.org/drawingml/2006/main">
            <a:pPr algn="l">
              <a:defRPr sz="1275" b="0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11416"/>
                </a:solidFill>
                <a:latin typeface="Arial"/>
                <a:ea typeface="Arial"/>
                <a:cs typeface="Arial"/>
              </a:rPr>
              <a:t>Livestock water needs • small-dam practice • collective dairy governance • animal welfare and EHS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defRPr sz="1275" b="0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11416"/>
                </a:solidFill>
                <a:latin typeface="Arial"/>
                <a:ea typeface="Arial"/>
                <a:cs typeface="Arial"/>
              </a:rPr>
              <a:t>Required next evidence</a:t>
            </a:r>
          </a:p>
          <a:p xmlns:a="http://schemas.openxmlformats.org/drawingml/2006/main">
            <a:pPr algn="l">
              <a:defRPr sz="1275" b="0">
                <a:solidFill>
                  <a:srgbClr val="111416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111416"/>
                </a:solidFill>
                <a:latin typeface="Arial"/>
                <a:ea typeface="Arial"/>
                <a:cs typeface="Arial"/>
              </a:rPr>
              <a:t>Site hydrology • geotechnical data • land/title • farmer registry • herd productivity • monthly milk receipts • feed costs • off-take terms • permits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4001951-62EC-4337-81EF-9A284A883B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43650"/>
            <a:ext cx="9334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0000"/>
          </a:bodyPr>
          <a:lstStyle xmlns:a="http://schemas.openxmlformats.org/drawingml/2006/main"/>
          <a:p xmlns:a="http://schemas.openxmlformats.org/drawingml/2006/main">
            <a:pPr algn="l">
              <a:defRPr sz="750" b="0">
                <a:solidFill>
                  <a:srgbClr val="484B49"/>
                </a:solidFill>
                <a:latin typeface="Arial"/>
                <a:ea typeface="Arial"/>
                <a:cs typeface="Arial"/>
              </a:defRPr>
            </a:pPr>
            <a:r>
              <a:rPr sz="750" b="0">
                <a:solidFill>
                  <a:srgbClr val="484B49"/>
                </a:solidFill>
                <a:latin typeface="Arial"/>
                <a:ea typeface="Arial"/>
                <a:cs typeface="Arial"/>
              </a:rPr>
              <a:t>This deck is a pre-feasibility concept, not engineering, legal, tax or investment advice.</a:t>
            </a:r>
          </a:p>
        </p:txBody>
      </p:sp>
    </p:spTree>
    <p:extLst>
      <p:ext uri="{BB962C8B-B14F-4D97-AF65-F5344CB8AC3E}">
        <p14:creationId xmlns:p14="http://schemas.microsoft.com/office/powerpoint/2010/main" val="24101077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2026-09-24T08:40:23.7730000Z</dcterms:created>
  <dcterms:modified xsi:type="dcterms:W3CDTF">2026-09-24T08:40:23.7730000Z</dcterms:modified>
</coreProperties>
</file>